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9" r:id="rId3"/>
    <p:sldId id="257" r:id="rId4"/>
    <p:sldId id="258" r:id="rId5"/>
    <p:sldId id="261" r:id="rId6"/>
    <p:sldId id="260" r:id="rId7"/>
    <p:sldId id="264" r:id="rId8"/>
    <p:sldId id="265" r:id="rId9"/>
    <p:sldId id="266" r:id="rId10"/>
    <p:sldId id="270" r:id="rId11"/>
    <p:sldId id="267" r:id="rId12"/>
    <p:sldId id="271" r:id="rId13"/>
    <p:sldId id="272" r:id="rId14"/>
  </p:sldIdLst>
  <p:sldSz cx="9906000" cy="6858000" type="A4"/>
  <p:notesSz cx="6813550" cy="99552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中間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濃色 2 - アクセント 5/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 2 - アクセント 3/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 2 - アクセント 1/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中間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631" autoAdjust="0"/>
  </p:normalViewPr>
  <p:slideViewPr>
    <p:cSldViewPr>
      <p:cViewPr varScale="1">
        <p:scale>
          <a:sx n="74" d="100"/>
          <a:sy n="74" d="100"/>
        </p:scale>
        <p:origin x="-2412"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52750" cy="498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9213" y="2"/>
            <a:ext cx="2952750" cy="498474"/>
          </a:xfrm>
          <a:prstGeom prst="rect">
            <a:avLst/>
          </a:prstGeom>
        </p:spPr>
        <p:txBody>
          <a:bodyPr vert="horz" lIns="91440" tIns="45720" rIns="91440" bIns="45720" rtlCol="0"/>
          <a:lstStyle>
            <a:lvl1pPr algn="r">
              <a:defRPr sz="1200"/>
            </a:lvl1pPr>
          </a:lstStyle>
          <a:p>
            <a:r>
              <a:rPr kumimoji="1" lang="en-US" altLang="ja-JP" smtClean="0"/>
              <a:t>2014/06/13</a:t>
            </a:r>
            <a:endParaRPr kumimoji="1" lang="ja-JP" altLang="en-US"/>
          </a:p>
        </p:txBody>
      </p:sp>
      <p:sp>
        <p:nvSpPr>
          <p:cNvPr id="4" name="フッター プレースホルダー 3"/>
          <p:cNvSpPr>
            <a:spLocks noGrp="1"/>
          </p:cNvSpPr>
          <p:nvPr>
            <p:ph type="ftr" sz="quarter" idx="2"/>
          </p:nvPr>
        </p:nvSpPr>
        <p:spPr>
          <a:xfrm>
            <a:off x="0" y="9455151"/>
            <a:ext cx="2952750" cy="49847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9213" y="9455151"/>
            <a:ext cx="2952750" cy="498474"/>
          </a:xfrm>
          <a:prstGeom prst="rect">
            <a:avLst/>
          </a:prstGeom>
        </p:spPr>
        <p:txBody>
          <a:bodyPr vert="horz" lIns="91440" tIns="45720" rIns="91440" bIns="45720" rtlCol="0" anchor="b"/>
          <a:lstStyle>
            <a:lvl1pPr algn="r">
              <a:defRPr sz="1200"/>
            </a:lvl1pPr>
          </a:lstStyle>
          <a:p>
            <a:fld id="{47F78BF5-4F04-7549-A357-B966F97C5297}" type="slidenum">
              <a:rPr kumimoji="1" lang="ja-JP" altLang="en-US" smtClean="0"/>
              <a:t>‹#›</a:t>
            </a:fld>
            <a:endParaRPr kumimoji="1" lang="ja-JP" altLang="en-US"/>
          </a:p>
        </p:txBody>
      </p:sp>
    </p:spTree>
    <p:extLst>
      <p:ext uri="{BB962C8B-B14F-4D97-AF65-F5344CB8AC3E}">
        <p14:creationId xmlns:p14="http://schemas.microsoft.com/office/powerpoint/2010/main" val="237997736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2538" cy="497761"/>
          </a:xfrm>
          <a:prstGeom prst="rect">
            <a:avLst/>
          </a:prstGeom>
        </p:spPr>
        <p:txBody>
          <a:bodyPr vert="horz" lIns="91678" tIns="45839" rIns="91678" bIns="4583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9436" y="0"/>
            <a:ext cx="2952538" cy="497761"/>
          </a:xfrm>
          <a:prstGeom prst="rect">
            <a:avLst/>
          </a:prstGeom>
        </p:spPr>
        <p:txBody>
          <a:bodyPr vert="horz" lIns="91678" tIns="45839" rIns="91678" bIns="45839" rtlCol="0"/>
          <a:lstStyle>
            <a:lvl1pPr algn="r">
              <a:defRPr sz="1200"/>
            </a:lvl1pPr>
          </a:lstStyle>
          <a:p>
            <a:r>
              <a:rPr kumimoji="1" lang="en-US" altLang="ja-JP" smtClean="0"/>
              <a:t>2014/06/13</a:t>
            </a:r>
            <a:endParaRPr kumimoji="1" lang="ja-JP" altLang="en-US"/>
          </a:p>
        </p:txBody>
      </p:sp>
      <p:sp>
        <p:nvSpPr>
          <p:cNvPr id="4" name="スライド イメージ プレースホルダー 3"/>
          <p:cNvSpPr>
            <a:spLocks noGrp="1" noRot="1" noChangeAspect="1"/>
          </p:cNvSpPr>
          <p:nvPr>
            <p:ph type="sldImg" idx="2"/>
          </p:nvPr>
        </p:nvSpPr>
        <p:spPr>
          <a:xfrm>
            <a:off x="712788" y="746125"/>
            <a:ext cx="5387975" cy="3732213"/>
          </a:xfrm>
          <a:prstGeom prst="rect">
            <a:avLst/>
          </a:prstGeom>
          <a:noFill/>
          <a:ln w="12700">
            <a:solidFill>
              <a:prstClr val="black"/>
            </a:solidFill>
          </a:ln>
        </p:spPr>
        <p:txBody>
          <a:bodyPr vert="horz" lIns="91678" tIns="45839" rIns="91678" bIns="45839" rtlCol="0" anchor="ctr"/>
          <a:lstStyle/>
          <a:p>
            <a:endParaRPr lang="ja-JP" altLang="en-US"/>
          </a:p>
        </p:txBody>
      </p:sp>
      <p:sp>
        <p:nvSpPr>
          <p:cNvPr id="5" name="ノート プレースホルダー 4"/>
          <p:cNvSpPr>
            <a:spLocks noGrp="1"/>
          </p:cNvSpPr>
          <p:nvPr>
            <p:ph type="body" sz="quarter" idx="3"/>
          </p:nvPr>
        </p:nvSpPr>
        <p:spPr>
          <a:xfrm>
            <a:off x="681356" y="4728727"/>
            <a:ext cx="5450840" cy="4479847"/>
          </a:xfrm>
          <a:prstGeom prst="rect">
            <a:avLst/>
          </a:prstGeom>
        </p:spPr>
        <p:txBody>
          <a:bodyPr vert="horz" lIns="91678" tIns="45839" rIns="91678" bIns="4583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55725"/>
            <a:ext cx="2952538" cy="497761"/>
          </a:xfrm>
          <a:prstGeom prst="rect">
            <a:avLst/>
          </a:prstGeom>
        </p:spPr>
        <p:txBody>
          <a:bodyPr vert="horz" lIns="91678" tIns="45839" rIns="91678" bIns="4583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9436" y="9455725"/>
            <a:ext cx="2952538" cy="497761"/>
          </a:xfrm>
          <a:prstGeom prst="rect">
            <a:avLst/>
          </a:prstGeom>
        </p:spPr>
        <p:txBody>
          <a:bodyPr vert="horz" lIns="91678" tIns="45839" rIns="91678" bIns="45839" rtlCol="0" anchor="b"/>
          <a:lstStyle>
            <a:lvl1pPr algn="r">
              <a:defRPr sz="1200"/>
            </a:lvl1pPr>
          </a:lstStyle>
          <a:p>
            <a:fld id="{E8C1F6B2-88D3-4AF8-9E6B-5B6532F11CA3}" type="slidenum">
              <a:rPr kumimoji="1" lang="ja-JP" altLang="en-US" smtClean="0"/>
              <a:t>‹#›</a:t>
            </a:fld>
            <a:endParaRPr kumimoji="1" lang="ja-JP" altLang="en-US"/>
          </a:p>
        </p:txBody>
      </p:sp>
    </p:spTree>
    <p:extLst>
      <p:ext uri="{BB962C8B-B14F-4D97-AF65-F5344CB8AC3E}">
        <p14:creationId xmlns:p14="http://schemas.microsoft.com/office/powerpoint/2010/main" val="290954618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_ENREF_28"/><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3483692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3628152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endParaRPr kumimoji="1" lang="ja-JP" altLang="en-US" b="0" dirty="0"/>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6</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991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pPr defTabSz="916777">
              <a:defRPr/>
            </a:pPr>
            <a:r>
              <a:rPr lang="en-US" altLang="ja-JP" dirty="0" smtClean="0"/>
              <a:t>Critical Incidents are my wind for looking</a:t>
            </a:r>
            <a:r>
              <a:rPr lang="en-US" altLang="ja-JP" baseline="0" dirty="0" smtClean="0"/>
              <a:t> at teacher’s and TOT’s Development.</a:t>
            </a:r>
            <a:endParaRPr lang="en-US" altLang="ja-JP" dirty="0"/>
          </a:p>
          <a:p>
            <a:pPr defTabSz="916777">
              <a:defRPr/>
            </a:pPr>
            <a:endParaRPr lang="en-US" altLang="ja-JP" dirty="0"/>
          </a:p>
          <a:p>
            <a:pPr defTabSz="916777">
              <a:defRPr/>
            </a:pPr>
            <a:r>
              <a:rPr lang="en-US" altLang="ja-JP" dirty="0"/>
              <a:t>However, according to </a:t>
            </a:r>
            <a:r>
              <a:rPr lang="en-US" altLang="ja-JP" dirty="0" err="1"/>
              <a:t>Angelides</a:t>
            </a:r>
            <a:r>
              <a:rPr lang="en-US" altLang="ja-JP" dirty="0"/>
              <a:t> (</a:t>
            </a:r>
            <a:r>
              <a:rPr lang="en-US" altLang="ja-JP" dirty="0">
                <a:hlinkClick r:id="rId3" action="ppaction://hlinkfile" tooltip="Angelides, 2001 #688"/>
              </a:rPr>
              <a:t>2001</a:t>
            </a:r>
            <a:r>
              <a:rPr lang="en-US" altLang="ja-JP" dirty="0"/>
              <a:t>), in the field of education, critical incidents are not restricted to sensational events involving significant tensions. Rather, critical incidents can be routine incidents that happen in every school. This routine incident can trigger in the teacher a new understanding of an educational phenomenon. </a:t>
            </a:r>
          </a:p>
          <a:p>
            <a:pPr defTabSz="916777">
              <a:defRPr/>
            </a:pPr>
            <a:r>
              <a:rPr lang="en-US" altLang="ja-JP" dirty="0"/>
              <a:t>This study will consider a critical incident to be an event that sparked in the teacher a quandary about how to proceed in facilitating student learning. When examining how teachers resolve this dilemma, we can also see how they interact and interpret their context and the effect it has on their development. </a:t>
            </a:r>
            <a:endParaRPr lang="ja-JP"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7</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3905014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r>
              <a:rPr kumimoji="1" lang="en-US" altLang="ja-JP" dirty="0" smtClean="0"/>
              <a:t>Class Observations:</a:t>
            </a:r>
          </a:p>
          <a:p>
            <a:endParaRPr kumimoji="1" lang="en-US" altLang="ja-JP" dirty="0" smtClean="0"/>
          </a:p>
          <a:p>
            <a:endParaRPr kumimoji="1" lang="en-US" altLang="ja-JP" dirty="0" smtClean="0"/>
          </a:p>
          <a:p>
            <a:r>
              <a:rPr kumimoji="1" lang="en-US" altLang="ja-JP" dirty="0" smtClean="0"/>
              <a:t>Interviews</a:t>
            </a:r>
            <a:endParaRPr kumimoji="1" lang="ja-JP" altLang="en-US" dirty="0"/>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8</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3453254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r>
              <a:rPr kumimoji="1" lang="en-US" altLang="ja-JP" dirty="0" smtClean="0"/>
              <a:t>Probing questions</a:t>
            </a:r>
          </a:p>
          <a:p>
            <a:r>
              <a:rPr lang="en-US" altLang="ja-JP" dirty="0"/>
              <a:t>1. Whose interests are served or denied by the actions of these critical incidents?</a:t>
            </a:r>
          </a:p>
          <a:p>
            <a:r>
              <a:rPr lang="en-US" altLang="ja-JP" dirty="0"/>
              <a:t>2. What conditions sustain and preserve these actions?</a:t>
            </a:r>
          </a:p>
          <a:p>
            <a:r>
              <a:rPr lang="en-US" altLang="ja-JP" dirty="0"/>
              <a:t>3. What power relationships between the </a:t>
            </a:r>
            <a:r>
              <a:rPr lang="en-US" altLang="ja-JP" dirty="0" err="1"/>
              <a:t>headteacher</a:t>
            </a:r>
            <a:r>
              <a:rPr lang="en-US" altLang="ja-JP" dirty="0"/>
              <a:t>, teachers, pupils, and parents are expressed in</a:t>
            </a:r>
          </a:p>
          <a:p>
            <a:r>
              <a:rPr lang="en-US" altLang="ja-JP" dirty="0"/>
              <a:t>them?</a:t>
            </a:r>
          </a:p>
          <a:p>
            <a:r>
              <a:rPr lang="en-US" altLang="ja-JP" dirty="0"/>
              <a:t>4. What structural, organizational, and cultural factors are likely to prevent teachers and pupils from</a:t>
            </a:r>
          </a:p>
          <a:p>
            <a:r>
              <a:rPr lang="en-US" altLang="ja-JP" dirty="0"/>
              <a:t>engaging in alternative ways?</a:t>
            </a:r>
            <a:endParaRPr kumimoji="1" lang="ja-JP" altLang="en-US" dirty="0"/>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9</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575733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pPr defTabSz="916777">
              <a:defRPr/>
            </a:pPr>
            <a:r>
              <a:rPr lang="en-US" altLang="ja-JP" dirty="0" err="1"/>
              <a:t>Ogi</a:t>
            </a:r>
            <a:r>
              <a:rPr lang="en-US" altLang="ja-JP" dirty="0"/>
              <a:t> (</a:t>
            </a:r>
            <a:r>
              <a:rPr lang="en-US" altLang="ja-JP" dirty="0">
                <a:hlinkClick r:id="rId3" action="ppaction://hlinkfile" tooltip="Ogi, 2007 #745"/>
              </a:rPr>
              <a:t>2007</a:t>
            </a:r>
            <a:r>
              <a:rPr lang="en-US" altLang="ja-JP" dirty="0"/>
              <a:t>) discusses that teachers in Japan are often too busy with administrative work, club activities, and student guidance to devote time to planning for and improving their classes. All three first-year teachers in this study also mentioned this in her interviews. For example, </a:t>
            </a:r>
            <a:r>
              <a:rPr lang="en-US" altLang="ja-JP" dirty="0" err="1"/>
              <a:t>Risa</a:t>
            </a:r>
            <a:r>
              <a:rPr lang="en-US" altLang="ja-JP" dirty="0"/>
              <a:t> supervises a club, is a member of two school committees, and is a homeroom teacher. When class starts she has to drop whatever she is doing and teach, when class finishes, she has to immediately do whatever her next job is. Therefore, it can be challenging for </a:t>
            </a:r>
            <a:r>
              <a:rPr lang="en-US" altLang="ja-JP" dirty="0" err="1"/>
              <a:t>Risa</a:t>
            </a:r>
            <a:r>
              <a:rPr lang="en-US" altLang="ja-JP" dirty="0"/>
              <a:t> to reflect on the types of issues that she faces in encouraging student learning and make plans to resolve these issues. Up to now, I have not elicited from </a:t>
            </a:r>
            <a:r>
              <a:rPr lang="en-US" altLang="ja-JP" dirty="0" err="1"/>
              <a:t>Risa</a:t>
            </a:r>
            <a:r>
              <a:rPr lang="en-US" altLang="ja-JP" dirty="0"/>
              <a:t> how the shortage of time might impact her pedagogical decisions or strategies she takes to manage her time and teach class</a:t>
            </a:r>
            <a:r>
              <a:rPr lang="en-US" altLang="ja-JP" dirty="0" smtClean="0"/>
              <a:t>.</a:t>
            </a:r>
          </a:p>
          <a:p>
            <a:pPr defTabSz="916777">
              <a:defRPr/>
            </a:pPr>
            <a:endParaRPr lang="en-US" altLang="ja-JP" dirty="0" smtClean="0"/>
          </a:p>
          <a:p>
            <a:r>
              <a:rPr lang="en-US" altLang="ja-JP" dirty="0" smtClean="0"/>
              <a:t>Two ways to discuss Critical Incidents with teachers</a:t>
            </a:r>
          </a:p>
          <a:p>
            <a:pPr lvl="1"/>
            <a:r>
              <a:rPr lang="en-US" altLang="ja-JP" dirty="0" smtClean="0"/>
              <a:t>For CI 1, I</a:t>
            </a:r>
            <a:r>
              <a:rPr lang="en-US" altLang="ja-JP" baseline="0" dirty="0" smtClean="0"/>
              <a:t> was not able to discuss it well.</a:t>
            </a:r>
            <a:endParaRPr lang="en-US" altLang="ja-JP" dirty="0" smtClean="0"/>
          </a:p>
          <a:p>
            <a:pPr lvl="1"/>
            <a:r>
              <a:rPr lang="en-US" altLang="ja-JP" dirty="0" smtClean="0"/>
              <a:t>Elicit CIs in the interview after class (CIs come from teacher)</a:t>
            </a:r>
          </a:p>
          <a:p>
            <a:pPr lvl="1"/>
            <a:r>
              <a:rPr lang="en-US" altLang="ja-JP" dirty="0" smtClean="0"/>
              <a:t>--- Good thing about this is that it is from</a:t>
            </a:r>
            <a:r>
              <a:rPr lang="en-US" altLang="ja-JP" baseline="0" dirty="0" smtClean="0"/>
              <a:t> the perspective of the teacher</a:t>
            </a:r>
            <a:endParaRPr lang="en-US" altLang="ja-JP" dirty="0" smtClean="0"/>
          </a:p>
          <a:p>
            <a:pPr lvl="1"/>
            <a:r>
              <a:rPr lang="en-US" altLang="ja-JP" dirty="0" smtClean="0"/>
              <a:t>The researcher writes up </a:t>
            </a:r>
            <a:r>
              <a:rPr lang="en-US" altLang="ja-JP" dirty="0" err="1" smtClean="0"/>
              <a:t>Cis</a:t>
            </a:r>
            <a:r>
              <a:rPr lang="en-US" altLang="ja-JP" dirty="0" smtClean="0"/>
              <a:t> and discusses them with the teacher</a:t>
            </a:r>
          </a:p>
          <a:p>
            <a:pPr defTabSz="916777">
              <a:defRPr/>
            </a:pPr>
            <a:r>
              <a:rPr lang="en-US" altLang="ja-JP" dirty="0" smtClean="0"/>
              <a:t>          ---</a:t>
            </a:r>
            <a:r>
              <a:rPr lang="en-US" altLang="ja-JP" baseline="0" dirty="0" smtClean="0"/>
              <a:t> The good thing about this is that writing up the incident in detail provide us with a good point for discussion. Also, it is easier for me to probe the teacher because I have a good understanding of the situation.</a:t>
            </a:r>
            <a:endParaRPr lang="ja-JP"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11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4140639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7975" cy="3732213"/>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In terms of who has been impacted, the researcher in the interviews shows that this study has affected him more than the teachers. In fact, it is hard to know how much the teachers have changed.</a:t>
            </a:r>
          </a:p>
          <a:p>
            <a:endParaRPr kumimoji="1" lang="ja-JP" altLang="en-US" dirty="0"/>
          </a:p>
        </p:txBody>
      </p:sp>
      <p:sp>
        <p:nvSpPr>
          <p:cNvPr id="4" name="スライド番号プレースホルダー 3"/>
          <p:cNvSpPr>
            <a:spLocks noGrp="1"/>
          </p:cNvSpPr>
          <p:nvPr>
            <p:ph type="sldNum" sz="quarter" idx="10"/>
          </p:nvPr>
        </p:nvSpPr>
        <p:spPr/>
        <p:txBody>
          <a:bodyPr/>
          <a:lstStyle/>
          <a:p>
            <a:fld id="{E8C1F6B2-88D3-4AF8-9E6B-5B6532F11CA3}" type="slidenum">
              <a:rPr kumimoji="1" lang="ja-JP" altLang="en-US" smtClean="0"/>
              <a:t>12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2014/06/13</a:t>
            </a:r>
            <a:endParaRPr kumimoji="1" lang="ja-JP" altLang="en-US"/>
          </a:p>
        </p:txBody>
      </p:sp>
    </p:spTree>
    <p:extLst>
      <p:ext uri="{BB962C8B-B14F-4D97-AF65-F5344CB8AC3E}">
        <p14:creationId xmlns:p14="http://schemas.microsoft.com/office/powerpoint/2010/main" val="420280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C8BE9C-D877-F24D-A41D-CE6B37E0BE2E}" type="datetime1">
              <a:rPr kumimoji="1" lang="ja-JP" altLang="en-US" smtClean="0"/>
              <a:t>2014/6/27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92044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475301-2E45-304C-B906-E4DFDAE7B76B}" type="datetime1">
              <a:rPr kumimoji="1" lang="ja-JP" altLang="en-US" smtClean="0"/>
              <a:t>2014/6/27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242791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921FFC-D168-2642-A8E4-34C29B8C1F9B}" type="datetime1">
              <a:rPr kumimoji="1" lang="ja-JP" altLang="en-US" smtClean="0"/>
              <a:t>2014/6/27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145375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647EA6-0B57-6B45-9672-48E0E15983B6}" type="datetime1">
              <a:rPr kumimoji="1" lang="ja-JP" altLang="en-US" smtClean="0"/>
              <a:t>2014/6/27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147291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5E3A26-4A56-4A46-A286-3AB0294AA34C}" type="datetime1">
              <a:rPr kumimoji="1" lang="ja-JP" altLang="en-US" smtClean="0"/>
              <a:t>2014/6/27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110985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A17CD63-1097-C444-8E7D-F37D0611E1BF}" type="datetime1">
              <a:rPr kumimoji="1" lang="ja-JP" altLang="en-US" smtClean="0"/>
              <a:t>2014/6/27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389161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030B45F-C118-3345-9FBD-7E1641C5AF8D}" type="datetime1">
              <a:rPr kumimoji="1" lang="ja-JP" altLang="en-US" smtClean="0"/>
              <a:t>2014/6/27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243944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218DE2-F993-724F-B94F-C9F9BABDF5C8}" type="datetime1">
              <a:rPr kumimoji="1" lang="ja-JP" altLang="en-US" smtClean="0"/>
              <a:t>2014/6/27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236697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204107-BA58-5147-AE2C-CA59A120B562}" type="datetime1">
              <a:rPr kumimoji="1" lang="ja-JP" altLang="en-US" smtClean="0"/>
              <a:t>2014/6/27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186891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EB97AC-AA0E-1145-A82C-966360ED00CE}" type="datetime1">
              <a:rPr kumimoji="1" lang="ja-JP" altLang="en-US" smtClean="0"/>
              <a:t>2014/6/27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198728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36F282-81E0-644C-BA69-E534B7EA0D53}" type="datetime1">
              <a:rPr kumimoji="1" lang="ja-JP" altLang="en-US" smtClean="0"/>
              <a:t>2014/6/27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2158102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9496F-4F64-0D4D-96F6-8B7BD1DB1996}" type="datetime1">
              <a:rPr kumimoji="1" lang="ja-JP" altLang="en-US" smtClean="0"/>
              <a:t>2014/6/27</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B9EEF-5E22-477A-AD06-62F3F5FBBCC8}" type="slidenum">
              <a:rPr kumimoji="1" lang="ja-JP" altLang="en-US" smtClean="0"/>
              <a:t>‹#›</a:t>
            </a:fld>
            <a:endParaRPr kumimoji="1" lang="ja-JP" altLang="en-US"/>
          </a:p>
        </p:txBody>
      </p:sp>
    </p:spTree>
    <p:extLst>
      <p:ext uri="{BB962C8B-B14F-4D97-AF65-F5344CB8AC3E}">
        <p14:creationId xmlns:p14="http://schemas.microsoft.com/office/powerpoint/2010/main" val="300904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localhost\Users\jameshall\Dropbox\PHD\Presentations\Critical%20Incident%202_2.docx" TargetMode="External"/><Relationship Id="rId2" Type="http://schemas.openxmlformats.org/officeDocument/2006/relationships/hyperlink" Target="file:///\\localhost\Users\jameshall\Dropbox\PHD\Presentations\Critical%20Incident%201.docx" TargetMode="External"/><Relationship Id="rId1" Type="http://schemas.openxmlformats.org/officeDocument/2006/relationships/slideLayout" Target="../slideLayouts/slideLayout2.xml"/><Relationship Id="rId4" Type="http://schemas.openxmlformats.org/officeDocument/2006/relationships/hyperlink" Target="file:///\\localhost\Users\jameshall\Dropbox\PHD\Presentations\DecemberGrammarCIMAiko.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b="1" dirty="0"/>
              <a:t>Conducting reflexive ethnography on three novice English teachers in Japan: its impact on the researcher and the researched</a:t>
            </a:r>
            <a:r>
              <a:rPr lang="ja-JP" altLang="ja-JP" dirty="0"/>
              <a:t/>
            </a:r>
            <a:br>
              <a:rPr lang="ja-JP" altLang="ja-JP" dirty="0"/>
            </a:br>
            <a:endParaRPr kumimoji="1" lang="ja-JP" altLang="en-US" dirty="0"/>
          </a:p>
        </p:txBody>
      </p:sp>
      <p:sp>
        <p:nvSpPr>
          <p:cNvPr id="3" name="サブタイトル 2"/>
          <p:cNvSpPr>
            <a:spLocks noGrp="1"/>
          </p:cNvSpPr>
          <p:nvPr>
            <p:ph type="subTitle" idx="1"/>
          </p:nvPr>
        </p:nvSpPr>
        <p:spPr>
          <a:xfrm>
            <a:off x="488504" y="4589272"/>
            <a:ext cx="8892988" cy="1752600"/>
          </a:xfrm>
        </p:spPr>
        <p:txBody>
          <a:bodyPr>
            <a:normAutofit fontScale="70000" lnSpcReduction="20000"/>
          </a:bodyPr>
          <a:lstStyle/>
          <a:p>
            <a:r>
              <a:rPr kumimoji="1" lang="en-US" altLang="ja-JP" dirty="0" smtClean="0">
                <a:solidFill>
                  <a:schemeClr val="tx1"/>
                </a:solidFill>
              </a:rPr>
              <a:t>James M Hall</a:t>
            </a:r>
          </a:p>
          <a:p>
            <a:r>
              <a:rPr lang="en-US" altLang="ja-JP" dirty="0" smtClean="0">
                <a:solidFill>
                  <a:schemeClr val="tx1"/>
                </a:solidFill>
              </a:rPr>
              <a:t>June 13, 2014</a:t>
            </a:r>
            <a:endParaRPr kumimoji="1" lang="en-US" altLang="ja-JP" dirty="0" smtClean="0">
              <a:solidFill>
                <a:schemeClr val="tx1"/>
              </a:solidFill>
            </a:endParaRPr>
          </a:p>
          <a:p>
            <a:r>
              <a:rPr lang="en-US" altLang="ja-JP" dirty="0" smtClean="0">
                <a:solidFill>
                  <a:schemeClr val="tx1"/>
                </a:solidFill>
              </a:rPr>
              <a:t>Doing research in Applied Linguistics Conference</a:t>
            </a:r>
          </a:p>
          <a:p>
            <a:r>
              <a:rPr lang="en-US" altLang="ja-JP" dirty="0" smtClean="0">
                <a:solidFill>
                  <a:schemeClr val="tx1"/>
                </a:solidFill>
              </a:rPr>
              <a:t>King </a:t>
            </a:r>
            <a:r>
              <a:rPr lang="en-US" altLang="ja-JP" dirty="0" err="1" smtClean="0">
                <a:solidFill>
                  <a:schemeClr val="tx1"/>
                </a:solidFill>
              </a:rPr>
              <a:t>Mongkut’s</a:t>
            </a:r>
            <a:r>
              <a:rPr lang="en-US" altLang="ja-JP" dirty="0" smtClean="0">
                <a:solidFill>
                  <a:schemeClr val="tx1"/>
                </a:solidFill>
              </a:rPr>
              <a:t> University of Technology</a:t>
            </a:r>
          </a:p>
          <a:p>
            <a:r>
              <a:rPr lang="en-US" altLang="ja-JP" dirty="0" err="1" smtClean="0">
                <a:solidFill>
                  <a:schemeClr val="tx1"/>
                </a:solidFill>
              </a:rPr>
              <a:t>Thonburi</a:t>
            </a:r>
            <a:r>
              <a:rPr lang="en-US" altLang="ja-JP" dirty="0" smtClean="0">
                <a:solidFill>
                  <a:schemeClr val="tx1"/>
                </a:solidFill>
              </a:rPr>
              <a:t>, Thailand</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1</a:t>
            </a:fld>
            <a:endParaRPr kumimoji="1" lang="ja-JP" altLang="en-US"/>
          </a:p>
        </p:txBody>
      </p:sp>
      <p:sp>
        <p:nvSpPr>
          <p:cNvPr id="6" name="テキスト ボックス 5"/>
          <p:cNvSpPr txBox="1"/>
          <p:nvPr/>
        </p:nvSpPr>
        <p:spPr>
          <a:xfrm>
            <a:off x="2432720" y="6323490"/>
            <a:ext cx="5267613" cy="523220"/>
          </a:xfrm>
          <a:prstGeom prst="rect">
            <a:avLst/>
          </a:prstGeom>
          <a:noFill/>
        </p:spPr>
        <p:txBody>
          <a:bodyPr wrap="none" rtlCol="0">
            <a:spAutoFit/>
          </a:bodyPr>
          <a:lstStyle/>
          <a:p>
            <a:r>
              <a:rPr kumimoji="1" lang="en-US" altLang="ja-JP" sz="2800" dirty="0" smtClean="0">
                <a:solidFill>
                  <a:srgbClr val="FF0000"/>
                </a:solidFill>
              </a:rPr>
              <a:t>References are in the proceedings!</a:t>
            </a:r>
            <a:endParaRPr kumimoji="1" lang="ja-JP" altLang="en-US" sz="2800" dirty="0">
              <a:solidFill>
                <a:srgbClr val="FF0000"/>
              </a:solidFill>
            </a:endParaRPr>
          </a:p>
        </p:txBody>
      </p:sp>
      <p:sp>
        <p:nvSpPr>
          <p:cNvPr id="7" name="テキスト ボックス 6"/>
          <p:cNvSpPr txBox="1"/>
          <p:nvPr/>
        </p:nvSpPr>
        <p:spPr>
          <a:xfrm>
            <a:off x="488504" y="3356992"/>
            <a:ext cx="2952328" cy="1631216"/>
          </a:xfrm>
          <a:prstGeom prst="rect">
            <a:avLst/>
          </a:prstGeom>
          <a:noFill/>
        </p:spPr>
        <p:txBody>
          <a:bodyPr wrap="square" rtlCol="0">
            <a:spAutoFit/>
          </a:bodyPr>
          <a:lstStyle/>
          <a:p>
            <a:r>
              <a:rPr lang="en-US" altLang="ja-JP" sz="2000" b="1" dirty="0" smtClean="0">
                <a:solidFill>
                  <a:srgbClr val="FF0000"/>
                </a:solidFill>
              </a:rPr>
              <a:t>There are three accompanying handouts:</a:t>
            </a:r>
            <a:endParaRPr lang="en-US" altLang="ja-JP" sz="2000" b="1" dirty="0" smtClean="0">
              <a:solidFill>
                <a:srgbClr val="FF0000"/>
              </a:solidFill>
            </a:endParaRPr>
          </a:p>
          <a:p>
            <a:pPr marL="285750" indent="-285750">
              <a:buFontTx/>
              <a:buChar char="-"/>
            </a:pPr>
            <a:r>
              <a:rPr lang="en-US" altLang="ja-JP" sz="2000" b="1" dirty="0" smtClean="0">
                <a:solidFill>
                  <a:srgbClr val="FF0000"/>
                </a:solidFill>
              </a:rPr>
              <a:t>Critical </a:t>
            </a:r>
            <a:r>
              <a:rPr lang="en-US" altLang="ja-JP" sz="2000" b="1" dirty="0" smtClean="0">
                <a:solidFill>
                  <a:srgbClr val="FF0000"/>
                </a:solidFill>
              </a:rPr>
              <a:t>Incident 1</a:t>
            </a:r>
          </a:p>
          <a:p>
            <a:pPr marL="285750" indent="-285750">
              <a:buFontTx/>
              <a:buChar char="-"/>
            </a:pPr>
            <a:r>
              <a:rPr kumimoji="1" lang="en-US" altLang="ja-JP" sz="2000" b="1" dirty="0" smtClean="0">
                <a:solidFill>
                  <a:srgbClr val="FF0000"/>
                </a:solidFill>
              </a:rPr>
              <a:t>Critical Incident 2</a:t>
            </a:r>
          </a:p>
          <a:p>
            <a:pPr marL="285750" indent="-285750">
              <a:buFontTx/>
              <a:buChar char="-"/>
            </a:pPr>
            <a:r>
              <a:rPr lang="en-US" altLang="ja-JP" sz="2000" b="1" dirty="0" smtClean="0">
                <a:solidFill>
                  <a:srgbClr val="FF0000"/>
                </a:solidFill>
              </a:rPr>
              <a:t>Critical Incident </a:t>
            </a:r>
            <a:r>
              <a:rPr lang="en-US" altLang="ja-JP" sz="2000" b="1" dirty="0" smtClean="0">
                <a:solidFill>
                  <a:srgbClr val="FF0000"/>
                </a:solidFill>
              </a:rPr>
              <a:t>3</a:t>
            </a:r>
            <a:endParaRPr lang="en-US" altLang="ja-JP" sz="2000" b="1" dirty="0" smtClean="0">
              <a:solidFill>
                <a:srgbClr val="FF0000"/>
              </a:solidFill>
            </a:endParaRPr>
          </a:p>
        </p:txBody>
      </p:sp>
    </p:spTree>
    <p:extLst>
      <p:ext uri="{BB962C8B-B14F-4D97-AF65-F5344CB8AC3E}">
        <p14:creationId xmlns:p14="http://schemas.microsoft.com/office/powerpoint/2010/main" val="604953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4. Issues </a:t>
            </a:r>
            <a:r>
              <a:rPr lang="en-US" altLang="ja-JP" dirty="0"/>
              <a:t>in Collaboratively Collecting and Interpreting Critical </a:t>
            </a:r>
            <a:r>
              <a:rPr lang="en-US" altLang="ja-JP" dirty="0" smtClean="0"/>
              <a:t>Incidents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hlinkClick r:id="rId2" action="ppaction://hlinkfile"/>
              </a:rPr>
              <a:t>Critical Incident 1</a:t>
            </a:r>
            <a:r>
              <a:rPr kumimoji="1" lang="en-US" altLang="ja-JP" dirty="0" smtClean="0"/>
              <a:t>: Summer or winter?</a:t>
            </a:r>
          </a:p>
          <a:p>
            <a:r>
              <a:rPr lang="en-US" altLang="ja-JP" dirty="0" smtClean="0">
                <a:hlinkClick r:id="rId3" action="ppaction://hlinkfile"/>
              </a:rPr>
              <a:t>Critical Incident 2</a:t>
            </a:r>
            <a:r>
              <a:rPr lang="en-US" altLang="ja-JP" dirty="0" smtClean="0"/>
              <a:t>: Are you a Giants fan?</a:t>
            </a:r>
          </a:p>
          <a:p>
            <a:r>
              <a:rPr kumimoji="1" lang="en-US" altLang="ja-JP" dirty="0" smtClean="0">
                <a:hlinkClick r:id="rId4" action="ppaction://hlinkfile"/>
              </a:rPr>
              <a:t>Critical Incident 3</a:t>
            </a:r>
            <a:r>
              <a:rPr kumimoji="1" lang="en-US" altLang="ja-JP" dirty="0" smtClean="0"/>
              <a:t>: Writing a Diary</a:t>
            </a:r>
            <a:endParaRPr kumimoji="1" lang="ja-JP" altLang="en-US" dirty="0"/>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10</a:t>
            </a:fld>
            <a:endParaRPr kumimoji="1" lang="ja-JP" altLang="en-US"/>
          </a:p>
        </p:txBody>
      </p:sp>
    </p:spTree>
    <p:extLst>
      <p:ext uri="{BB962C8B-B14F-4D97-AF65-F5344CB8AC3E}">
        <p14:creationId xmlns:p14="http://schemas.microsoft.com/office/powerpoint/2010/main" val="1805132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4. Issues in Collaboratively Conducting this Linguistic Ethnography using CIs</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514350" indent="-514350">
              <a:buFont typeface="+mj-lt"/>
              <a:buAutoNum type="arabicPeriod"/>
            </a:pPr>
            <a:r>
              <a:rPr lang="en-US" altLang="ja-JP" dirty="0" smtClean="0"/>
              <a:t>Three ways to discuss Critical Incidents with teachers</a:t>
            </a:r>
          </a:p>
          <a:p>
            <a:pPr lvl="1"/>
            <a:r>
              <a:rPr lang="en-US" altLang="ja-JP" dirty="0" smtClean="0"/>
              <a:t>The researcher brings up a critical incident in an interview after class (CI 1)</a:t>
            </a:r>
          </a:p>
          <a:p>
            <a:pPr lvl="1"/>
            <a:r>
              <a:rPr lang="en-US" altLang="ja-JP" dirty="0" smtClean="0"/>
              <a:t>The researcher elicits CIs in the interview after class (CI 2)</a:t>
            </a:r>
          </a:p>
          <a:p>
            <a:pPr lvl="1"/>
            <a:r>
              <a:rPr lang="en-US" altLang="ja-JP" dirty="0" smtClean="0"/>
              <a:t>The researcher writes up CIs and discusses them with the teacher (CI 3)</a:t>
            </a:r>
          </a:p>
          <a:p>
            <a:pPr marL="514350" indent="-514350">
              <a:buFont typeface="+mj-lt"/>
              <a:buAutoNum type="arabicPeriod"/>
            </a:pPr>
            <a:r>
              <a:rPr lang="en-US" altLang="ja-JP" dirty="0" smtClean="0"/>
              <a:t>The CIs shown here demonstrate how teachers’ interaction with students, understanding of materials, influence their problem solving.</a:t>
            </a:r>
          </a:p>
          <a:p>
            <a:pPr marL="514350" indent="-514350">
              <a:buAutoNum type="arabicPeriod" startAt="3"/>
            </a:pPr>
            <a:r>
              <a:rPr lang="en-US" altLang="ja-JP" dirty="0" smtClean="0"/>
              <a:t>CIs provide a focus for the interviews.</a:t>
            </a:r>
          </a:p>
          <a:p>
            <a:pPr marL="514350" indent="-514350">
              <a:buAutoNum type="arabicPeriod" startAt="3"/>
            </a:pPr>
            <a:r>
              <a:rPr lang="en-US" altLang="ja-JP" dirty="0" smtClean="0"/>
              <a:t>Dilemmas that teachers face often originate outside of the classroom, can these dilemmas be revealed through CIs?</a:t>
            </a:r>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11</a:t>
            </a:fld>
            <a:endParaRPr kumimoji="1" lang="ja-JP" altLang="en-US"/>
          </a:p>
        </p:txBody>
      </p:sp>
    </p:spTree>
    <p:extLst>
      <p:ext uri="{BB962C8B-B14F-4D97-AF65-F5344CB8AC3E}">
        <p14:creationId xmlns:p14="http://schemas.microsoft.com/office/powerpoint/2010/main" val="2425576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5. Impact on the Researcher and Researched</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From interviews: the Researcher has been impacted </a:t>
            </a:r>
          </a:p>
          <a:p>
            <a:r>
              <a:rPr lang="en-US" altLang="ja-JP" dirty="0" smtClean="0"/>
              <a:t>Decision made while writing this paper: get the participants more involved (Davies, 2008)</a:t>
            </a:r>
          </a:p>
          <a:p>
            <a:pPr lvl="1"/>
            <a:r>
              <a:rPr lang="en-US" altLang="ja-JP" dirty="0" smtClean="0"/>
              <a:t>Better data</a:t>
            </a:r>
          </a:p>
          <a:p>
            <a:pPr lvl="1"/>
            <a:r>
              <a:rPr lang="en-US" altLang="ja-JP" dirty="0" smtClean="0"/>
              <a:t>Benefit the participants</a:t>
            </a:r>
          </a:p>
          <a:p>
            <a:endParaRPr lang="en-US" altLang="ja-JP" dirty="0" smtClean="0"/>
          </a:p>
          <a:p>
            <a:endParaRPr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12</a:t>
            </a:fld>
            <a:endParaRPr kumimoji="1" lang="ja-JP" altLang="en-US"/>
          </a:p>
        </p:txBody>
      </p:sp>
    </p:spTree>
    <p:extLst>
      <p:ext uri="{BB962C8B-B14F-4D97-AF65-F5344CB8AC3E}">
        <p14:creationId xmlns:p14="http://schemas.microsoft.com/office/powerpoint/2010/main" val="611988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Please see the proceedings.</a:t>
            </a:r>
            <a:endParaRPr kumimoji="1" lang="ja-JP" altLang="en-US" dirty="0"/>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13</a:t>
            </a:fld>
            <a:endParaRPr kumimoji="1" lang="ja-JP" altLang="en-US"/>
          </a:p>
        </p:txBody>
      </p:sp>
    </p:spTree>
    <p:extLst>
      <p:ext uri="{BB962C8B-B14F-4D97-AF65-F5344CB8AC3E}">
        <p14:creationId xmlns:p14="http://schemas.microsoft.com/office/powerpoint/2010/main" val="310514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497" y="476672"/>
            <a:ext cx="8915400" cy="1143000"/>
          </a:xfrm>
        </p:spPr>
        <p:txBody>
          <a:bodyPr>
            <a:noAutofit/>
          </a:bodyPr>
          <a:lstStyle/>
          <a:p>
            <a:r>
              <a:rPr lang="en-US" altLang="ja-JP" sz="3200" b="1" dirty="0"/>
              <a:t>Conducting reflexive ethnography on three novice English teachers in Japan: its impact on the researcher and the researched</a:t>
            </a:r>
            <a:endParaRPr kumimoji="1" lang="ja-JP" altLang="en-US" sz="3600" dirty="0"/>
          </a:p>
        </p:txBody>
      </p:sp>
      <p:sp>
        <p:nvSpPr>
          <p:cNvPr id="3" name="コンテンツ プレースホルダー 2"/>
          <p:cNvSpPr>
            <a:spLocks noGrp="1"/>
          </p:cNvSpPr>
          <p:nvPr>
            <p:ph idx="1"/>
          </p:nvPr>
        </p:nvSpPr>
        <p:spPr>
          <a:xfrm>
            <a:off x="428497" y="1916834"/>
            <a:ext cx="8915400" cy="4525963"/>
          </a:xfrm>
        </p:spPr>
        <p:txBody>
          <a:bodyPr>
            <a:normAutofit fontScale="70000" lnSpcReduction="20000"/>
          </a:bodyPr>
          <a:lstStyle/>
          <a:p>
            <a:pPr marL="0" indent="0" algn="ctr">
              <a:buNone/>
            </a:pPr>
            <a:r>
              <a:rPr lang="en-US" altLang="ja-JP" b="1" dirty="0" smtClean="0"/>
              <a:t>Organization of this Presentation</a:t>
            </a:r>
            <a:endParaRPr kumimoji="1" lang="en-US" altLang="ja-JP" b="1" dirty="0" smtClean="0"/>
          </a:p>
          <a:p>
            <a:pPr marL="514350" indent="-514350">
              <a:buFont typeface="+mj-lt"/>
              <a:buAutoNum type="arabicPeriod"/>
            </a:pPr>
            <a:r>
              <a:rPr lang="en-US" altLang="ja-JP" dirty="0" smtClean="0"/>
              <a:t>My Background and Today’s </a:t>
            </a:r>
            <a:r>
              <a:rPr lang="en-US" altLang="ja-JP" dirty="0"/>
              <a:t>P</a:t>
            </a:r>
            <a:r>
              <a:rPr lang="en-US" altLang="ja-JP" dirty="0" smtClean="0"/>
              <a:t>urpose</a:t>
            </a:r>
          </a:p>
          <a:p>
            <a:pPr marL="514350" indent="-514350">
              <a:buFont typeface="+mj-lt"/>
              <a:buAutoNum type="arabicPeriod"/>
            </a:pPr>
            <a:r>
              <a:rPr kumimoji="1" lang="en-US" altLang="ja-JP" dirty="0" smtClean="0"/>
              <a:t>Research Design</a:t>
            </a:r>
          </a:p>
          <a:p>
            <a:pPr marL="914400" lvl="1" indent="-514350"/>
            <a:r>
              <a:rPr lang="en-US" altLang="ja-JP" dirty="0" smtClean="0"/>
              <a:t>Framework of inquiry: linguistic ethnography</a:t>
            </a:r>
          </a:p>
          <a:p>
            <a:pPr marL="914400" lvl="1" indent="-514350"/>
            <a:r>
              <a:rPr lang="en-US" altLang="ja-JP" dirty="0" smtClean="0"/>
              <a:t>Focus of investigation: The participants, their development, mediating context</a:t>
            </a:r>
          </a:p>
          <a:p>
            <a:pPr marL="514350" indent="-514350">
              <a:buFont typeface="+mj-lt"/>
              <a:buAutoNum type="arabicPeriod"/>
            </a:pPr>
            <a:r>
              <a:rPr lang="en-US" altLang="ja-JP" dirty="0" smtClean="0"/>
              <a:t>Methods of Data Collection and Analysis</a:t>
            </a:r>
          </a:p>
          <a:p>
            <a:pPr marL="914400" lvl="1" indent="-514350"/>
            <a:r>
              <a:rPr lang="en-US" altLang="ja-JP" dirty="0" smtClean="0"/>
              <a:t>Critical Incidents</a:t>
            </a:r>
          </a:p>
          <a:p>
            <a:pPr marL="914400" lvl="1" indent="-514350"/>
            <a:r>
              <a:rPr lang="en-US" altLang="ja-JP" dirty="0" smtClean="0"/>
              <a:t>Accumulated Data</a:t>
            </a:r>
          </a:p>
          <a:p>
            <a:pPr marL="914400" lvl="1" indent="-514350"/>
            <a:r>
              <a:rPr lang="en-US" altLang="ja-JP" dirty="0" smtClean="0"/>
              <a:t>Strategies for Analysis</a:t>
            </a:r>
          </a:p>
          <a:p>
            <a:pPr marL="514350" indent="-514350">
              <a:buFont typeface="+mj-lt"/>
              <a:buAutoNum type="arabicPeriod"/>
            </a:pPr>
            <a:r>
              <a:rPr lang="en-US" altLang="ja-JP" dirty="0" smtClean="0"/>
              <a:t>Issues in Collaboratively Collecting and Interpreting Critical Incidents</a:t>
            </a:r>
          </a:p>
          <a:p>
            <a:pPr marL="514350" indent="-514350">
              <a:buFont typeface="+mj-lt"/>
              <a:buAutoNum type="arabicPeriod"/>
            </a:pPr>
            <a:r>
              <a:rPr lang="en-US" altLang="ja-JP" dirty="0" smtClean="0"/>
              <a:t>Impacts on Researcher and Researched</a:t>
            </a:r>
          </a:p>
          <a:p>
            <a:pPr marL="0" indent="0">
              <a:buNone/>
            </a:pPr>
            <a:endParaRPr lang="en-US" altLang="ja-JP" dirty="0" smtClean="0"/>
          </a:p>
          <a:p>
            <a:pPr marL="514350" indent="-514350">
              <a:buFont typeface="+mj-lt"/>
              <a:buAutoNum type="arabicPeriod"/>
            </a:pPr>
            <a:endParaRPr lang="en-US" altLang="ja-JP" dirty="0" smtClean="0"/>
          </a:p>
          <a:p>
            <a:pPr marL="0" indent="0">
              <a:buNone/>
            </a:pPr>
            <a:endParaRPr lang="en-US" altLang="ja-JP" dirty="0" smtClean="0"/>
          </a:p>
          <a:p>
            <a:pPr marL="800100" lvl="2" indent="0">
              <a:buNone/>
            </a:pPr>
            <a:endParaRPr lang="en-US" altLang="ja-JP" dirty="0" smtClean="0"/>
          </a:p>
          <a:p>
            <a:pPr marL="914400" lvl="1" indent="-514350"/>
            <a:endParaRPr kumimoji="1" lang="ja-JP" altLang="en-US" dirty="0"/>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2</a:t>
            </a:fld>
            <a:endParaRPr kumimoji="1" lang="ja-JP" altLang="en-US"/>
          </a:p>
        </p:txBody>
      </p:sp>
    </p:spTree>
    <p:extLst>
      <p:ext uri="{BB962C8B-B14F-4D97-AF65-F5344CB8AC3E}">
        <p14:creationId xmlns:p14="http://schemas.microsoft.com/office/powerpoint/2010/main" val="418939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19573"/>
            <a:ext cx="8915400" cy="1143000"/>
          </a:xfrm>
        </p:spPr>
        <p:txBody>
          <a:bodyPr>
            <a:noAutofit/>
          </a:bodyPr>
          <a:lstStyle/>
          <a:p>
            <a:r>
              <a:rPr kumimoji="1" lang="en-US" altLang="ja-JP" sz="3200" b="1" dirty="0" smtClean="0"/>
              <a:t>Researcher Background and Today’s Purpose</a:t>
            </a:r>
            <a:endParaRPr kumimoji="1" lang="ja-JP" altLang="en-US" sz="3200" b="1" dirty="0"/>
          </a:p>
        </p:txBody>
      </p:sp>
      <p:sp>
        <p:nvSpPr>
          <p:cNvPr id="3" name="コンテンツ プレースホルダー 2"/>
          <p:cNvSpPr>
            <a:spLocks noGrp="1"/>
          </p:cNvSpPr>
          <p:nvPr>
            <p:ph idx="1"/>
          </p:nvPr>
        </p:nvSpPr>
        <p:spPr>
          <a:xfrm>
            <a:off x="488504" y="980728"/>
            <a:ext cx="8915400" cy="4525963"/>
          </a:xfrm>
        </p:spPr>
        <p:txBody>
          <a:bodyPr>
            <a:noAutofit/>
          </a:bodyPr>
          <a:lstStyle/>
          <a:p>
            <a:pPr marL="0" indent="0">
              <a:buNone/>
            </a:pPr>
            <a:r>
              <a:rPr lang="en-US" altLang="ja-JP" sz="2000" b="1" dirty="0" smtClean="0"/>
              <a:t>Who am I?</a:t>
            </a:r>
          </a:p>
          <a:p>
            <a:r>
              <a:rPr lang="en-US" altLang="ja-JP" sz="2000" dirty="0" smtClean="0"/>
              <a:t>James Hall: US born and raised English teacher educator living in Japan</a:t>
            </a:r>
            <a:endParaRPr lang="en-US" altLang="ja-JP" sz="2000" dirty="0"/>
          </a:p>
          <a:p>
            <a:pPr marL="0" indent="0">
              <a:buNone/>
            </a:pPr>
            <a:endParaRPr lang="en-US" altLang="ja-JP" sz="2000" b="1" dirty="0" smtClean="0"/>
          </a:p>
          <a:p>
            <a:pPr marL="0" indent="0">
              <a:buNone/>
            </a:pPr>
            <a:r>
              <a:rPr lang="en-US" altLang="ja-JP" sz="2000" b="1" dirty="0" smtClean="0"/>
              <a:t>The research I am conducting is…</a:t>
            </a:r>
          </a:p>
          <a:p>
            <a:r>
              <a:rPr lang="en-US" altLang="ja-JP" sz="2000" dirty="0" smtClean="0"/>
              <a:t>18 month study: describing </a:t>
            </a:r>
            <a:r>
              <a:rPr lang="en-US" altLang="ja-JP" sz="2000" dirty="0"/>
              <a:t>the </a:t>
            </a:r>
            <a:r>
              <a:rPr lang="en-US" altLang="ja-JP" sz="2000" dirty="0" smtClean="0"/>
              <a:t>dilemmas</a:t>
            </a:r>
            <a:r>
              <a:rPr lang="en-US" altLang="ja-JP" sz="2000" dirty="0"/>
              <a:t> </a:t>
            </a:r>
            <a:r>
              <a:rPr lang="en-US" altLang="ja-JP" sz="2000" dirty="0" smtClean="0"/>
              <a:t>junior high school </a:t>
            </a:r>
            <a:r>
              <a:rPr lang="en-US" altLang="ja-JP" sz="2000" dirty="0"/>
              <a:t>teachers face in encouraging student learning and how they identify and resolve these dilemmas. </a:t>
            </a:r>
            <a:endParaRPr lang="en-US" altLang="ja-JP" sz="2000" dirty="0" smtClean="0"/>
          </a:p>
          <a:p>
            <a:pPr marL="0" indent="0">
              <a:buNone/>
            </a:pPr>
            <a:endParaRPr kumimoji="1" lang="en-US" altLang="ja-JP" sz="2000" b="1" dirty="0" smtClean="0"/>
          </a:p>
          <a:p>
            <a:pPr marL="0" indent="0">
              <a:buNone/>
            </a:pPr>
            <a:r>
              <a:rPr kumimoji="1" lang="en-US" altLang="ja-JP" sz="2000" b="1" dirty="0" smtClean="0"/>
              <a:t>Today I will discuss</a:t>
            </a:r>
          </a:p>
          <a:p>
            <a:pPr marL="514350" indent="-514350">
              <a:buFont typeface="+mj-lt"/>
              <a:buAutoNum type="arabicPeriod"/>
            </a:pPr>
            <a:r>
              <a:rPr kumimoji="1" lang="en-US" altLang="ja-JP" sz="2000" dirty="0" smtClean="0"/>
              <a:t>Issues I have in </a:t>
            </a:r>
          </a:p>
          <a:p>
            <a:pPr lvl="1"/>
            <a:r>
              <a:rPr kumimoji="1" lang="en-US" altLang="ja-JP" sz="1600" dirty="0" smtClean="0"/>
              <a:t>research strategy (Linguistic ethnography) </a:t>
            </a:r>
          </a:p>
          <a:p>
            <a:pPr lvl="1"/>
            <a:r>
              <a:rPr lang="en-US" altLang="ja-JP" sz="1600" dirty="0" smtClean="0"/>
              <a:t>methods of data collection and analysis </a:t>
            </a:r>
          </a:p>
          <a:p>
            <a:pPr lvl="1"/>
            <a:r>
              <a:rPr kumimoji="1" lang="en-US" altLang="ja-JP" sz="1600" dirty="0" smtClean="0"/>
              <a:t>Interpretation</a:t>
            </a:r>
          </a:p>
          <a:p>
            <a:pPr marL="514350" indent="-514350">
              <a:buFont typeface="+mj-lt"/>
              <a:buAutoNum type="arabicPeriod"/>
            </a:pPr>
            <a:r>
              <a:rPr lang="en-US" altLang="ja-JP" sz="2000" dirty="0" smtClean="0"/>
              <a:t>The impact this study has had on the researcher and researched</a:t>
            </a:r>
          </a:p>
          <a:p>
            <a:pPr marL="514350" indent="-514350">
              <a:buFont typeface="+mj-lt"/>
              <a:buAutoNum type="arabicPeriod"/>
            </a:pPr>
            <a:endParaRPr kumimoji="1" lang="en-US" altLang="ja-JP" sz="2000" b="1" dirty="0" smtClean="0"/>
          </a:p>
          <a:p>
            <a:pPr marL="0" indent="0">
              <a:buNone/>
            </a:pPr>
            <a:r>
              <a:rPr kumimoji="1" lang="en-US" altLang="ja-JP" sz="2000" b="1" dirty="0" smtClean="0"/>
              <a:t>Today’s purpose</a:t>
            </a:r>
          </a:p>
          <a:p>
            <a:pPr marL="0" indent="0">
              <a:buNone/>
            </a:pPr>
            <a:r>
              <a:rPr lang="en-US" altLang="ja-JP" sz="2000" dirty="0"/>
              <a:t>T</a:t>
            </a:r>
            <a:r>
              <a:rPr lang="en-US" altLang="ja-JP" sz="2000" dirty="0" smtClean="0"/>
              <a:t>o discuss my research with peers and get feedback to improve this study</a:t>
            </a:r>
            <a:endParaRPr kumimoji="1" lang="en-US" altLang="ja-JP" sz="2000" dirty="0" smtClean="0"/>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3</a:t>
            </a:fld>
            <a:endParaRPr kumimoji="1" lang="ja-JP" altLang="en-US"/>
          </a:p>
        </p:txBody>
      </p:sp>
    </p:spTree>
    <p:extLst>
      <p:ext uri="{BB962C8B-B14F-4D97-AF65-F5344CB8AC3E}">
        <p14:creationId xmlns:p14="http://schemas.microsoft.com/office/powerpoint/2010/main" val="456008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4.bp.blogspot.com/-AqP0AyTo6DM/T3E0X_jx4GI/AAAAAAAAAfE/LkLbX6_LCtY/s320/holding_hands.jpg"/>
          <p:cNvPicPr>
            <a:picLocks noChangeAspect="1" noChangeArrowheads="1"/>
          </p:cNvPicPr>
          <p:nvPr/>
        </p:nvPicPr>
        <p:blipFill rotWithShape="1">
          <a:blip r:embed="rId3">
            <a:extLst>
              <a:ext uri="{28A0092B-C50C-407E-A947-70E740481C1C}">
                <a14:useLocalDpi xmlns:a14="http://schemas.microsoft.com/office/drawing/2010/main" val="0"/>
              </a:ext>
            </a:extLst>
          </a:blip>
          <a:srcRect l="14003" t="6177" r="11902" b="2757"/>
          <a:stretch/>
        </p:blipFill>
        <p:spPr bwMode="auto">
          <a:xfrm>
            <a:off x="0" y="1196752"/>
            <a:ext cx="9906000" cy="5661248"/>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315035" y="0"/>
            <a:ext cx="9049005" cy="1143000"/>
          </a:xfrm>
        </p:spPr>
        <p:txBody>
          <a:bodyPr>
            <a:normAutofit fontScale="90000"/>
          </a:bodyPr>
          <a:lstStyle/>
          <a:p>
            <a:r>
              <a:rPr kumimoji="1" lang="en-US" altLang="ja-JP" b="1" dirty="0" smtClean="0"/>
              <a:t>2. Research Design </a:t>
            </a:r>
            <a:r>
              <a:rPr lang="en-US" altLang="ja-JP" dirty="0"/>
              <a:t/>
            </a:r>
            <a:br>
              <a:rPr lang="en-US" altLang="ja-JP" dirty="0"/>
            </a:br>
            <a:r>
              <a:rPr kumimoji="1" lang="en-US" altLang="ja-JP" sz="3600" dirty="0" smtClean="0"/>
              <a:t>Framework</a:t>
            </a:r>
            <a:r>
              <a:rPr lang="en-US" altLang="ja-JP" sz="3600" dirty="0"/>
              <a:t> </a:t>
            </a:r>
            <a:r>
              <a:rPr lang="en-US" altLang="ja-JP" sz="3600" dirty="0" smtClean="0"/>
              <a:t>of inquiry: </a:t>
            </a:r>
            <a:r>
              <a:rPr kumimoji="1" lang="en-US" altLang="ja-JP" sz="3600" dirty="0" smtClean="0"/>
              <a:t>Linguistic Ethnography</a:t>
            </a:r>
            <a:endParaRPr kumimoji="1" lang="ja-JP" altLang="en-US" sz="3600" dirty="0"/>
          </a:p>
        </p:txBody>
      </p:sp>
      <p:sp>
        <p:nvSpPr>
          <p:cNvPr id="4" name="テキスト ボックス 3"/>
          <p:cNvSpPr txBox="1"/>
          <p:nvPr/>
        </p:nvSpPr>
        <p:spPr>
          <a:xfrm>
            <a:off x="5155861" y="3369359"/>
            <a:ext cx="2808312" cy="584776"/>
          </a:xfrm>
          <a:prstGeom prst="rect">
            <a:avLst/>
          </a:prstGeom>
          <a:noFill/>
        </p:spPr>
        <p:txBody>
          <a:bodyPr wrap="square" rtlCol="0">
            <a:spAutoFit/>
          </a:bodyPr>
          <a:lstStyle/>
          <a:p>
            <a:r>
              <a:rPr kumimoji="1" lang="en-US" altLang="ja-JP" sz="3200" b="1" u="sng" dirty="0" smtClean="0"/>
              <a:t>Ethnography </a:t>
            </a:r>
            <a:endParaRPr kumimoji="1" lang="ja-JP" altLang="en-US" sz="3200" b="1" u="sng" dirty="0"/>
          </a:p>
        </p:txBody>
      </p:sp>
      <p:sp>
        <p:nvSpPr>
          <p:cNvPr id="8" name="テキスト ボックス 7"/>
          <p:cNvSpPr txBox="1"/>
          <p:nvPr/>
        </p:nvSpPr>
        <p:spPr>
          <a:xfrm>
            <a:off x="1442610" y="3066801"/>
            <a:ext cx="2106234" cy="584776"/>
          </a:xfrm>
          <a:prstGeom prst="rect">
            <a:avLst/>
          </a:prstGeom>
          <a:noFill/>
        </p:spPr>
        <p:txBody>
          <a:bodyPr wrap="square" rtlCol="0">
            <a:spAutoFit/>
          </a:bodyPr>
          <a:lstStyle/>
          <a:p>
            <a:r>
              <a:rPr kumimoji="1" lang="en-US" altLang="ja-JP" sz="3200" b="1" u="sng" dirty="0" smtClean="0"/>
              <a:t>Linguistics</a:t>
            </a:r>
            <a:endParaRPr kumimoji="1" lang="ja-JP" altLang="en-US" sz="3200" b="1" u="sng" dirty="0"/>
          </a:p>
        </p:txBody>
      </p:sp>
      <p:sp>
        <p:nvSpPr>
          <p:cNvPr id="5" name="テキスト ボックス 4"/>
          <p:cNvSpPr txBox="1"/>
          <p:nvPr/>
        </p:nvSpPr>
        <p:spPr>
          <a:xfrm>
            <a:off x="5162013" y="3933427"/>
            <a:ext cx="3510390" cy="461665"/>
          </a:xfrm>
          <a:prstGeom prst="rect">
            <a:avLst/>
          </a:prstGeom>
          <a:noFill/>
        </p:spPr>
        <p:txBody>
          <a:bodyPr wrap="square" rtlCol="0">
            <a:spAutoFit/>
          </a:bodyPr>
          <a:lstStyle/>
          <a:p>
            <a:r>
              <a:rPr kumimoji="1" lang="en-US" altLang="ja-JP" sz="2400" b="1" dirty="0" smtClean="0"/>
              <a:t>Insider perspective</a:t>
            </a:r>
            <a:endParaRPr kumimoji="1" lang="ja-JP" altLang="en-US" sz="2400" b="1" dirty="0"/>
          </a:p>
        </p:txBody>
      </p:sp>
      <p:sp>
        <p:nvSpPr>
          <p:cNvPr id="11" name="テキスト ボックス 10"/>
          <p:cNvSpPr txBox="1"/>
          <p:nvPr/>
        </p:nvSpPr>
        <p:spPr>
          <a:xfrm>
            <a:off x="5162013" y="4415799"/>
            <a:ext cx="3510390" cy="461665"/>
          </a:xfrm>
          <a:prstGeom prst="rect">
            <a:avLst/>
          </a:prstGeom>
          <a:noFill/>
        </p:spPr>
        <p:txBody>
          <a:bodyPr wrap="square" rtlCol="0">
            <a:spAutoFit/>
          </a:bodyPr>
          <a:lstStyle/>
          <a:p>
            <a:r>
              <a:rPr kumimoji="1" lang="en-US" altLang="ja-JP" sz="2400" b="1" dirty="0" smtClean="0"/>
              <a:t>Reflexivity</a:t>
            </a:r>
            <a:endParaRPr kumimoji="1" lang="ja-JP" altLang="en-US" sz="2400" b="1" dirty="0"/>
          </a:p>
        </p:txBody>
      </p:sp>
      <p:sp>
        <p:nvSpPr>
          <p:cNvPr id="12" name="テキスト ボックス 11"/>
          <p:cNvSpPr txBox="1"/>
          <p:nvPr/>
        </p:nvSpPr>
        <p:spPr>
          <a:xfrm>
            <a:off x="1988671" y="3661745"/>
            <a:ext cx="3432381" cy="1200328"/>
          </a:xfrm>
          <a:prstGeom prst="rect">
            <a:avLst/>
          </a:prstGeom>
          <a:noFill/>
        </p:spPr>
        <p:txBody>
          <a:bodyPr wrap="square" rtlCol="0">
            <a:spAutoFit/>
          </a:bodyPr>
          <a:lstStyle/>
          <a:p>
            <a:r>
              <a:rPr lang="en-US" altLang="ja-JP" sz="2400" b="1" dirty="0" smtClean="0"/>
              <a:t>Analytic Resources </a:t>
            </a:r>
          </a:p>
          <a:p>
            <a:pPr marL="342900" indent="-342900">
              <a:buFontTx/>
              <a:buChar char="-"/>
            </a:pPr>
            <a:r>
              <a:rPr lang="en-US" altLang="ja-JP" sz="2400" b="1" dirty="0" smtClean="0"/>
              <a:t>Discour</a:t>
            </a:r>
            <a:r>
              <a:rPr lang="en-US" altLang="ja-JP" sz="2400" b="1" dirty="0" smtClean="0">
                <a:solidFill>
                  <a:schemeClr val="bg1"/>
                </a:solidFill>
              </a:rPr>
              <a:t>se</a:t>
            </a:r>
            <a:r>
              <a:rPr lang="en-US" altLang="ja-JP" sz="2400" b="1" dirty="0" smtClean="0"/>
              <a:t> analysis</a:t>
            </a:r>
          </a:p>
          <a:p>
            <a:pPr marL="342900" indent="-342900">
              <a:buFontTx/>
              <a:buChar char="-"/>
            </a:pPr>
            <a:r>
              <a:rPr lang="en-US" altLang="ja-JP" sz="2400" b="1" dirty="0" smtClean="0"/>
              <a:t>Conversation analysis</a:t>
            </a:r>
          </a:p>
        </p:txBody>
      </p:sp>
      <p:sp>
        <p:nvSpPr>
          <p:cNvPr id="13" name="テキスト ボックス 12"/>
          <p:cNvSpPr txBox="1"/>
          <p:nvPr/>
        </p:nvSpPr>
        <p:spPr>
          <a:xfrm>
            <a:off x="2309788" y="5157192"/>
            <a:ext cx="5685550" cy="1077218"/>
          </a:xfrm>
          <a:prstGeom prst="rect">
            <a:avLst/>
          </a:prstGeom>
          <a:noFill/>
        </p:spPr>
        <p:txBody>
          <a:bodyPr wrap="square" rtlCol="0">
            <a:spAutoFit/>
          </a:bodyPr>
          <a:lstStyle/>
          <a:p>
            <a:r>
              <a:rPr lang="en-US" altLang="ja-JP" sz="3200" b="1" u="sng" dirty="0" smtClean="0">
                <a:solidFill>
                  <a:schemeClr val="bg1"/>
                </a:solidFill>
              </a:rPr>
              <a:t>Other Academic Disciplines</a:t>
            </a:r>
          </a:p>
          <a:p>
            <a:r>
              <a:rPr lang="en-US" altLang="ja-JP" sz="3200" b="1" dirty="0" smtClean="0">
                <a:solidFill>
                  <a:schemeClr val="bg1"/>
                </a:solidFill>
              </a:rPr>
              <a:t>Sociocultural theory</a:t>
            </a:r>
            <a:r>
              <a:rPr kumimoji="1" lang="en-US" altLang="ja-JP" sz="3200" b="1" dirty="0" smtClean="0">
                <a:solidFill>
                  <a:schemeClr val="bg1"/>
                </a:solidFill>
              </a:rPr>
              <a:t> </a:t>
            </a:r>
            <a:endParaRPr kumimoji="1" lang="ja-JP" altLang="en-US" sz="3200" b="1" dirty="0">
              <a:solidFill>
                <a:schemeClr val="bg1"/>
              </a:solidFill>
            </a:endParaRPr>
          </a:p>
        </p:txBody>
      </p:sp>
      <p:sp>
        <p:nvSpPr>
          <p:cNvPr id="7" name="円/楕円 6"/>
          <p:cNvSpPr/>
          <p:nvPr/>
        </p:nvSpPr>
        <p:spPr>
          <a:xfrm>
            <a:off x="350489" y="1484784"/>
            <a:ext cx="8580953" cy="5373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990446" y="1592235"/>
            <a:ext cx="4627957" cy="1477327"/>
          </a:xfrm>
          <a:prstGeom prst="rect">
            <a:avLst/>
          </a:prstGeom>
        </p:spPr>
        <p:txBody>
          <a:bodyPr wrap="square">
            <a:spAutoFit/>
          </a:bodyPr>
          <a:lstStyle/>
          <a:p>
            <a:r>
              <a:rPr lang="en-US" altLang="ja-JP" sz="2400" b="1" dirty="0"/>
              <a:t>L</a:t>
            </a:r>
            <a:r>
              <a:rPr lang="en-US" altLang="ja-JP" sz="2400" b="1" dirty="0" smtClean="0"/>
              <a:t>inguistics serves to tie ethnography down and ethnography to open linguistics up</a:t>
            </a:r>
            <a:r>
              <a:rPr lang="en-US" altLang="ja-JP" b="1" dirty="0" smtClean="0"/>
              <a:t>. </a:t>
            </a:r>
            <a:r>
              <a:rPr lang="en-US" altLang="ja-JP" dirty="0" smtClean="0"/>
              <a:t>(</a:t>
            </a:r>
            <a:r>
              <a:rPr lang="en-US" altLang="ja-JP" dirty="0" err="1" smtClean="0"/>
              <a:t>Rampton</a:t>
            </a:r>
            <a:r>
              <a:rPr lang="en-US" altLang="ja-JP" dirty="0" smtClean="0"/>
              <a:t> et al., 2004)</a:t>
            </a:r>
            <a:endParaRPr lang="ja-JP" altLang="en-US" dirty="0"/>
          </a:p>
        </p:txBody>
      </p:sp>
      <p:sp>
        <p:nvSpPr>
          <p:cNvPr id="10" name="正方形/長方形 9"/>
          <p:cNvSpPr/>
          <p:nvPr/>
        </p:nvSpPr>
        <p:spPr>
          <a:xfrm>
            <a:off x="7618404" y="1222902"/>
            <a:ext cx="2299167" cy="1938992"/>
          </a:xfrm>
          <a:prstGeom prst="rect">
            <a:avLst/>
          </a:prstGeom>
          <a:solidFill>
            <a:schemeClr val="bg1"/>
          </a:solidFill>
          <a:ln>
            <a:solidFill>
              <a:schemeClr val="accent1">
                <a:shade val="50000"/>
              </a:schemeClr>
            </a:solidFill>
          </a:ln>
        </p:spPr>
        <p:txBody>
          <a:bodyPr wrap="square">
            <a:spAutoFit/>
          </a:bodyPr>
          <a:lstStyle/>
          <a:p>
            <a:r>
              <a:rPr lang="en-US" altLang="ja-JP" sz="2400" b="1" dirty="0" smtClean="0"/>
              <a:t>Eclectic: </a:t>
            </a:r>
            <a:r>
              <a:rPr lang="en-US" altLang="ja-JP" sz="2400" dirty="0" smtClean="0"/>
              <a:t>Linguistics, ethnography, other areas of inquiry</a:t>
            </a:r>
            <a:endParaRPr lang="en-US" altLang="ja-JP" sz="2400" dirty="0"/>
          </a:p>
        </p:txBody>
      </p:sp>
      <p:cxnSp>
        <p:nvCxnSpPr>
          <p:cNvPr id="15" name="直線矢印コネクタ 14"/>
          <p:cNvCxnSpPr/>
          <p:nvPr/>
        </p:nvCxnSpPr>
        <p:spPr>
          <a:xfrm>
            <a:off x="6917211" y="1196752"/>
            <a:ext cx="532068" cy="57606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423B9EEF-5E22-477A-AD06-62F3F5FBBCC8}" type="slidenum">
              <a:rPr kumimoji="1" lang="ja-JP" altLang="en-US" smtClean="0"/>
              <a:t>4</a:t>
            </a:fld>
            <a:endParaRPr kumimoji="1" lang="ja-JP" altLang="en-US"/>
          </a:p>
        </p:txBody>
      </p:sp>
    </p:spTree>
    <p:extLst>
      <p:ext uri="{BB962C8B-B14F-4D97-AF65-F5344CB8AC3E}">
        <p14:creationId xmlns:p14="http://schemas.microsoft.com/office/powerpoint/2010/main" val="2178394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27732"/>
            <a:ext cx="8915400" cy="1143000"/>
          </a:xfrm>
        </p:spPr>
        <p:txBody>
          <a:bodyPr>
            <a:normAutofit/>
          </a:bodyPr>
          <a:lstStyle/>
          <a:p>
            <a:r>
              <a:rPr kumimoji="1" lang="en-US" altLang="ja-JP" dirty="0" smtClean="0"/>
              <a:t>2. Research Design: Participants</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83454901"/>
              </p:ext>
            </p:extLst>
          </p:nvPr>
        </p:nvGraphicFramePr>
        <p:xfrm>
          <a:off x="488505" y="1412776"/>
          <a:ext cx="8856982" cy="5004307"/>
        </p:xfrm>
        <a:graphic>
          <a:graphicData uri="http://schemas.openxmlformats.org/drawingml/2006/table">
            <a:tbl>
              <a:tblPr firstRow="1" bandRow="1">
                <a:tableStyleId>{69CF1AB2-1976-4502-BF36-3FF5EA218861}</a:tableStyleId>
              </a:tblPr>
              <a:tblGrid>
                <a:gridCol w="1001224"/>
                <a:gridCol w="2570140"/>
                <a:gridCol w="2785664"/>
                <a:gridCol w="2499954"/>
              </a:tblGrid>
              <a:tr h="308298">
                <a:tc>
                  <a:txBody>
                    <a:bodyPr/>
                    <a:lstStyle/>
                    <a:p>
                      <a:pPr marL="0" indent="0"/>
                      <a:r>
                        <a:rPr kumimoji="1" lang="en-US" altLang="ja-JP" sz="1600" dirty="0" smtClean="0"/>
                        <a:t>Teacher</a:t>
                      </a:r>
                      <a:endParaRPr kumimoji="1" lang="ja-JP" altLang="en-US" sz="1600" dirty="0"/>
                    </a:p>
                  </a:txBody>
                  <a:tcPr marL="99060" marR="99060"/>
                </a:tc>
                <a:tc>
                  <a:txBody>
                    <a:bodyPr/>
                    <a:lstStyle/>
                    <a:p>
                      <a:pPr algn="ctr"/>
                      <a:r>
                        <a:rPr kumimoji="1" lang="en-US" altLang="ja-JP" sz="1600" dirty="0" smtClean="0"/>
                        <a:t>Education</a:t>
                      </a:r>
                      <a:endParaRPr kumimoji="1" lang="ja-JP" altLang="en-US" sz="1600" dirty="0"/>
                    </a:p>
                  </a:txBody>
                  <a:tcPr marL="99060" marR="99060"/>
                </a:tc>
                <a:tc>
                  <a:txBody>
                    <a:bodyPr/>
                    <a:lstStyle/>
                    <a:p>
                      <a:pPr algn="ctr"/>
                      <a:r>
                        <a:rPr kumimoji="1" lang="en-US" altLang="ja-JP" sz="1600" dirty="0" smtClean="0"/>
                        <a:t>Experiences</a:t>
                      </a:r>
                      <a:endParaRPr kumimoji="1" lang="ja-JP" altLang="en-US" sz="1600" dirty="0"/>
                    </a:p>
                  </a:txBody>
                  <a:tcPr marL="99060" marR="99060"/>
                </a:tc>
                <a:tc>
                  <a:txBody>
                    <a:bodyPr/>
                    <a:lstStyle/>
                    <a:p>
                      <a:pPr algn="ctr"/>
                      <a:r>
                        <a:rPr kumimoji="1" lang="en-US" altLang="ja-JP" sz="1600" dirty="0" smtClean="0"/>
                        <a:t>Educational Goals</a:t>
                      </a:r>
                      <a:endParaRPr kumimoji="1" lang="ja-JP" altLang="en-US" sz="1600" dirty="0"/>
                    </a:p>
                  </a:txBody>
                  <a:tcPr marL="99060" marR="99060"/>
                </a:tc>
              </a:tr>
              <a:tr h="980947">
                <a:tc>
                  <a:txBody>
                    <a:bodyPr/>
                    <a:lstStyle/>
                    <a:p>
                      <a:pPr algn="ctr"/>
                      <a:endParaRPr kumimoji="1" lang="en-US" altLang="ja-JP" sz="2000" dirty="0" smtClean="0"/>
                    </a:p>
                    <a:p>
                      <a:pPr algn="ctr"/>
                      <a:r>
                        <a:rPr kumimoji="1" lang="en-US" altLang="ja-JP" sz="2000" dirty="0" err="1" smtClean="0"/>
                        <a:t>Risa</a:t>
                      </a:r>
                      <a:endParaRPr kumimoji="1" lang="ja-JP" altLang="en-US" sz="2000" b="1" dirty="0"/>
                    </a:p>
                  </a:txBody>
                  <a:tcPr marL="99060" marR="99060"/>
                </a:tc>
                <a:tc>
                  <a:txBody>
                    <a:bodyPr/>
                    <a:lstStyle/>
                    <a:p>
                      <a:r>
                        <a:rPr kumimoji="1" lang="en-US" altLang="ja-JP" sz="1600" dirty="0" smtClean="0"/>
                        <a:t>Bachelors</a:t>
                      </a:r>
                      <a:r>
                        <a:rPr kumimoji="1" lang="ja-JP" altLang="en-US" sz="1600" dirty="0" smtClean="0"/>
                        <a:t>　</a:t>
                      </a:r>
                      <a:r>
                        <a:rPr kumimoji="1" lang="en-US" altLang="ja-JP" sz="1600" dirty="0" smtClean="0"/>
                        <a:t>in</a:t>
                      </a:r>
                      <a:endParaRPr kumimoji="1" lang="en-US" altLang="ja-JP" sz="1600" dirty="0" smtClean="0"/>
                    </a:p>
                    <a:p>
                      <a:r>
                        <a:rPr kumimoji="1" lang="en-US" altLang="ja-JP" sz="1600" dirty="0" smtClean="0"/>
                        <a:t>English Literature</a:t>
                      </a:r>
                    </a:p>
                    <a:p>
                      <a:endParaRPr kumimoji="1" lang="ja-JP" altLang="en-US" sz="1600" dirty="0"/>
                    </a:p>
                  </a:txBody>
                  <a:tcPr marL="99060" marR="99060"/>
                </a:tc>
                <a:tc>
                  <a:txBody>
                    <a:bodyPr/>
                    <a:lstStyle/>
                    <a:p>
                      <a:r>
                        <a:rPr kumimoji="1" lang="en-US" altLang="ja-JP" sz="1600" dirty="0" smtClean="0"/>
                        <a:t>One month abroad</a:t>
                      </a:r>
                    </a:p>
                    <a:p>
                      <a:r>
                        <a:rPr kumimoji="1" lang="ja-JP" altLang="en-US" sz="1600" dirty="0" smtClean="0"/>
                        <a:t>Ｆｏｕｒ</a:t>
                      </a:r>
                      <a:r>
                        <a:rPr kumimoji="1" lang="en-US" altLang="ja-JP" sz="1600" dirty="0" smtClean="0"/>
                        <a:t>-week</a:t>
                      </a:r>
                      <a:r>
                        <a:rPr kumimoji="1" lang="en-US" altLang="ja-JP" sz="1600" baseline="0" dirty="0" smtClean="0"/>
                        <a:t> </a:t>
                      </a:r>
                      <a:r>
                        <a:rPr kumimoji="1" lang="en-US" altLang="ja-JP" sz="1600" baseline="0" dirty="0" smtClean="0"/>
                        <a:t>teaching practicum</a:t>
                      </a:r>
                    </a:p>
                    <a:p>
                      <a:endParaRPr kumimoji="1" lang="ja-JP" altLang="en-US" sz="1600" dirty="0"/>
                    </a:p>
                  </a:txBody>
                  <a:tcPr marL="99060" marR="99060"/>
                </a:tc>
                <a:tc>
                  <a:txBody>
                    <a:bodyPr/>
                    <a:lstStyle/>
                    <a:p>
                      <a:r>
                        <a:rPr kumimoji="1" lang="en-US" altLang="ja-JP" sz="1600" dirty="0" smtClean="0"/>
                        <a:t>Students understand interest and value</a:t>
                      </a:r>
                      <a:r>
                        <a:rPr kumimoji="1" lang="en-US" altLang="ja-JP" sz="1600" baseline="0" dirty="0" smtClean="0"/>
                        <a:t> of communicating in English</a:t>
                      </a:r>
                      <a:endParaRPr kumimoji="1" lang="ja-JP" altLang="en-US" sz="1600" dirty="0"/>
                    </a:p>
                  </a:txBody>
                  <a:tcPr marL="99060" marR="99060"/>
                </a:tc>
              </a:tr>
              <a:tr h="980947">
                <a:tc>
                  <a:txBody>
                    <a:bodyPr/>
                    <a:lstStyle/>
                    <a:p>
                      <a:pPr algn="ctr"/>
                      <a:endParaRPr kumimoji="1" lang="en-US" altLang="ja-JP" sz="2000" dirty="0" smtClean="0"/>
                    </a:p>
                    <a:p>
                      <a:pPr algn="ctr"/>
                      <a:r>
                        <a:rPr kumimoji="1" lang="en-US" altLang="ja-JP" sz="2000" dirty="0" smtClean="0"/>
                        <a:t>Maiko</a:t>
                      </a:r>
                      <a:endParaRPr kumimoji="1" lang="ja-JP" altLang="en-US" sz="2000" b="1" dirty="0"/>
                    </a:p>
                  </a:txBody>
                  <a:tcPr marL="99060" marR="99060"/>
                </a:tc>
                <a:tc>
                  <a:txBody>
                    <a:bodyPr/>
                    <a:lstStyle/>
                    <a:p>
                      <a:r>
                        <a:rPr kumimoji="1" lang="en-US" altLang="ja-JP" sz="1600" dirty="0" smtClean="0"/>
                        <a:t>Bachelors,</a:t>
                      </a:r>
                      <a:r>
                        <a:rPr kumimoji="1" lang="en-US" altLang="ja-JP" sz="1600" baseline="0" dirty="0" smtClean="0"/>
                        <a:t> </a:t>
                      </a:r>
                      <a:r>
                        <a:rPr kumimoji="1" lang="en-US" altLang="ja-JP" sz="1600" dirty="0" smtClean="0"/>
                        <a:t>English Education</a:t>
                      </a:r>
                    </a:p>
                    <a:p>
                      <a:r>
                        <a:rPr kumimoji="1" lang="en-US" altLang="ja-JP" sz="1600" dirty="0" smtClean="0"/>
                        <a:t>Study abroad, TESL</a:t>
                      </a:r>
                      <a:endParaRPr kumimoji="1" lang="ja-JP" altLang="en-US" sz="1600" dirty="0"/>
                    </a:p>
                  </a:txBody>
                  <a:tcPr marL="99060" marR="99060"/>
                </a:tc>
                <a:tc>
                  <a:txBody>
                    <a:bodyPr/>
                    <a:lstStyle/>
                    <a:p>
                      <a:r>
                        <a:rPr kumimoji="1" lang="en-US" altLang="ja-JP" sz="1600" dirty="0" smtClean="0"/>
                        <a:t>Professional experience</a:t>
                      </a:r>
                      <a:r>
                        <a:rPr kumimoji="1" lang="en-US" altLang="ja-JP" sz="1600" baseline="0" dirty="0" smtClean="0"/>
                        <a:t> working abroad</a:t>
                      </a:r>
                    </a:p>
                    <a:p>
                      <a:r>
                        <a:rPr kumimoji="1" lang="en-US" altLang="ja-JP" sz="1600" baseline="0" dirty="0" smtClean="0"/>
                        <a:t>Part-time JHS and HS teaching experience</a:t>
                      </a:r>
                    </a:p>
                  </a:txBody>
                  <a:tcPr marL="99060" marR="990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smtClean="0">
                          <a:effectLst/>
                        </a:rPr>
                        <a:t>To be able to speak English and to work in an international society. </a:t>
                      </a:r>
                      <a:endParaRPr kumimoji="1" lang="ja-JP" altLang="ja-JP" sz="1600" kern="1200" dirty="0" smtClean="0">
                        <a:solidFill>
                          <a:schemeClr val="dk1"/>
                        </a:solidFill>
                        <a:effectLst/>
                        <a:latin typeface="+mn-lt"/>
                        <a:ea typeface="+mn-ea"/>
                        <a:cs typeface="+mn-cs"/>
                      </a:endParaRPr>
                    </a:p>
                  </a:txBody>
                  <a:tcPr marL="99060" marR="99060"/>
                </a:tc>
              </a:tr>
              <a:tr h="1205164">
                <a:tc>
                  <a:txBody>
                    <a:bodyPr/>
                    <a:lstStyle/>
                    <a:p>
                      <a:pPr algn="ctr"/>
                      <a:endParaRPr kumimoji="1" lang="en-US" altLang="ja-JP" sz="2000" dirty="0" smtClean="0"/>
                    </a:p>
                    <a:p>
                      <a:pPr algn="ctr"/>
                      <a:endParaRPr kumimoji="1" lang="en-US" altLang="ja-JP" sz="2000" dirty="0" smtClean="0"/>
                    </a:p>
                    <a:p>
                      <a:pPr algn="ctr"/>
                      <a:r>
                        <a:rPr kumimoji="1" lang="en-US" altLang="ja-JP" sz="2000" dirty="0" err="1" smtClean="0"/>
                        <a:t>Yuta</a:t>
                      </a:r>
                      <a:endParaRPr kumimoji="1" lang="ja-JP" altLang="en-US" sz="2000" b="1" dirty="0"/>
                    </a:p>
                  </a:txBody>
                  <a:tcPr marL="99060" marR="99060">
                    <a:solidFill>
                      <a:schemeClr val="accent1">
                        <a:lumMod val="20000"/>
                        <a:lumOff val="80000"/>
                      </a:schemeClr>
                    </a:solidFill>
                  </a:tcPr>
                </a:tc>
                <a:tc>
                  <a:txBody>
                    <a:bodyPr/>
                    <a:lstStyle/>
                    <a:p>
                      <a:r>
                        <a:rPr kumimoji="1" lang="en-US" altLang="ja-JP" sz="1600" dirty="0" smtClean="0"/>
                        <a:t>2013 Masters</a:t>
                      </a:r>
                      <a:r>
                        <a:rPr kumimoji="1" lang="en-US" altLang="ja-JP" sz="1600" baseline="0" dirty="0" smtClean="0"/>
                        <a:t> in English Education (Vocabulary Acquisition)</a:t>
                      </a:r>
                    </a:p>
                    <a:p>
                      <a:r>
                        <a:rPr kumimoji="1" lang="en-US" altLang="ja-JP" sz="1600" baseline="0" dirty="0" smtClean="0"/>
                        <a:t>2011, Bachelors in English (Education)</a:t>
                      </a:r>
                      <a:endParaRPr kumimoji="1" lang="ja-JP" altLang="en-US" sz="1600" dirty="0"/>
                    </a:p>
                  </a:txBody>
                  <a:tcPr marL="99060" marR="99060">
                    <a:solidFill>
                      <a:schemeClr val="accent1">
                        <a:lumMod val="20000"/>
                        <a:lumOff val="80000"/>
                      </a:schemeClr>
                    </a:solidFill>
                  </a:tcPr>
                </a:tc>
                <a:tc>
                  <a:txBody>
                    <a:bodyPr/>
                    <a:lstStyle/>
                    <a:p>
                      <a:r>
                        <a:rPr kumimoji="1" lang="en-US" altLang="ja-JP" sz="1600" dirty="0" smtClean="0"/>
                        <a:t>Two-week teaching practicum</a:t>
                      </a:r>
                    </a:p>
                    <a:p>
                      <a:r>
                        <a:rPr kumimoji="1" lang="en-US" altLang="ja-JP" sz="1600" dirty="0" smtClean="0"/>
                        <a:t>No experience abroad</a:t>
                      </a:r>
                      <a:endParaRPr kumimoji="1" lang="ja-JP" altLang="en-US" sz="1600" dirty="0"/>
                    </a:p>
                  </a:txBody>
                  <a:tcPr marL="99060" marR="99060">
                    <a:solidFill>
                      <a:schemeClr val="accent1">
                        <a:lumMod val="20000"/>
                        <a:lumOff val="80000"/>
                      </a:schemeClr>
                    </a:solidFill>
                  </a:tcPr>
                </a:tc>
                <a:tc>
                  <a:txBody>
                    <a:bodyPr/>
                    <a:lstStyle/>
                    <a:p>
                      <a:r>
                        <a:rPr kumimoji="1" lang="en-US" altLang="ja-JP" sz="1600" dirty="0" smtClean="0"/>
                        <a:t>Not</a:t>
                      </a:r>
                      <a:r>
                        <a:rPr kumimoji="1" lang="en-US" altLang="ja-JP" sz="1600" baseline="0" dirty="0" smtClean="0"/>
                        <a:t> disclosed + retired from teaching</a:t>
                      </a:r>
                      <a:endParaRPr kumimoji="1" lang="ja-JP" altLang="en-US" sz="1600" dirty="0"/>
                    </a:p>
                  </a:txBody>
                  <a:tcPr marL="99060" marR="99060">
                    <a:solidFill>
                      <a:schemeClr val="accent1">
                        <a:lumMod val="20000"/>
                        <a:lumOff val="80000"/>
                      </a:schemeClr>
                    </a:solidFill>
                  </a:tcPr>
                </a:tc>
              </a:tr>
              <a:tr h="1205164">
                <a:tc>
                  <a:txBody>
                    <a:bodyPr/>
                    <a:lstStyle/>
                    <a:p>
                      <a:pPr algn="ctr"/>
                      <a:endParaRPr kumimoji="1" lang="en-US" altLang="ja-JP" sz="2000" dirty="0" smtClean="0"/>
                    </a:p>
                    <a:p>
                      <a:pPr algn="ctr"/>
                      <a:endParaRPr kumimoji="1" lang="en-US" altLang="ja-JP" sz="2000" dirty="0" smtClean="0"/>
                    </a:p>
                    <a:p>
                      <a:pPr algn="ctr"/>
                      <a:r>
                        <a:rPr kumimoji="1" lang="en-US" altLang="ja-JP" sz="2000" dirty="0" smtClean="0"/>
                        <a:t>James</a:t>
                      </a:r>
                      <a:endParaRPr kumimoji="1" lang="ja-JP" altLang="en-US" sz="2000" b="1" dirty="0"/>
                    </a:p>
                  </a:txBody>
                  <a:tcPr marL="99060" marR="99060"/>
                </a:tc>
                <a:tc>
                  <a:txBody>
                    <a:bodyPr/>
                    <a:lstStyle/>
                    <a:p>
                      <a:r>
                        <a:rPr kumimoji="1" lang="en-US" altLang="ja-JP" sz="1600" dirty="0" smtClean="0"/>
                        <a:t>Masters, International Education</a:t>
                      </a:r>
                    </a:p>
                    <a:p>
                      <a:r>
                        <a:rPr kumimoji="1" lang="en-US" altLang="ja-JP" sz="1600" dirty="0" smtClean="0"/>
                        <a:t>Research student, Japan</a:t>
                      </a:r>
                    </a:p>
                    <a:p>
                      <a:r>
                        <a:rPr kumimoji="1" lang="en-US" altLang="ja-JP" sz="1600" dirty="0" smtClean="0"/>
                        <a:t>PHD</a:t>
                      </a:r>
                      <a:r>
                        <a:rPr kumimoji="1" lang="en-US" altLang="ja-JP" sz="1600" baseline="0" dirty="0" smtClean="0"/>
                        <a:t> candidate, applied linguistics</a:t>
                      </a:r>
                      <a:endParaRPr kumimoji="1" lang="ja-JP" altLang="en-US" sz="1600" dirty="0"/>
                    </a:p>
                  </a:txBody>
                  <a:tcPr marL="99060" marR="99060"/>
                </a:tc>
                <a:tc>
                  <a:txBody>
                    <a:bodyPr/>
                    <a:lstStyle/>
                    <a:p>
                      <a:r>
                        <a:rPr kumimoji="1" lang="en-US" altLang="ja-JP" sz="1600" baseline="0" dirty="0" smtClean="0"/>
                        <a:t>15 Years if Japan: JHS Assistant Language Teacher, Student, HS Instructor, University Lecturer in English Education</a:t>
                      </a:r>
                    </a:p>
                  </a:txBody>
                  <a:tcPr marL="99060" marR="99060"/>
                </a:tc>
                <a:tc>
                  <a:txBody>
                    <a:bodyPr/>
                    <a:lstStyle/>
                    <a:p>
                      <a:r>
                        <a:rPr kumimoji="1" lang="en-US" altLang="ja-JP" sz="1600" dirty="0" smtClean="0"/>
                        <a:t>Teach student teachers how</a:t>
                      </a:r>
                      <a:r>
                        <a:rPr kumimoji="1" lang="en-US" altLang="ja-JP" sz="1600" baseline="0" dirty="0" smtClean="0"/>
                        <a:t> to conduct “balanced” English classes.</a:t>
                      </a:r>
                      <a:endParaRPr kumimoji="1" lang="ja-JP" altLang="en-US" sz="1600" dirty="0"/>
                    </a:p>
                  </a:txBody>
                  <a:tcPr marL="99060" marR="99060"/>
                </a:tc>
              </a:tr>
            </a:tbl>
          </a:graphicData>
        </a:graphic>
      </p:graphicFrame>
      <p:sp>
        <p:nvSpPr>
          <p:cNvPr id="3" name="スライド番号プレースホルダー 2"/>
          <p:cNvSpPr>
            <a:spLocks noGrp="1"/>
          </p:cNvSpPr>
          <p:nvPr>
            <p:ph type="sldNum" sz="quarter" idx="12"/>
          </p:nvPr>
        </p:nvSpPr>
        <p:spPr/>
        <p:txBody>
          <a:bodyPr/>
          <a:lstStyle/>
          <a:p>
            <a:fld id="{423B9EEF-5E22-477A-AD06-62F3F5FBBCC8}" type="slidenum">
              <a:rPr kumimoji="1" lang="ja-JP" altLang="en-US" smtClean="0"/>
              <a:t>5</a:t>
            </a:fld>
            <a:endParaRPr kumimoji="1" lang="ja-JP" altLang="en-US"/>
          </a:p>
        </p:txBody>
      </p:sp>
    </p:spTree>
    <p:extLst>
      <p:ext uri="{BB962C8B-B14F-4D97-AF65-F5344CB8AC3E}">
        <p14:creationId xmlns:p14="http://schemas.microsoft.com/office/powerpoint/2010/main" val="2675402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4515" y="260648"/>
            <a:ext cx="8915400" cy="1143000"/>
          </a:xfrm>
        </p:spPr>
        <p:txBody>
          <a:bodyPr>
            <a:normAutofit fontScale="90000"/>
          </a:bodyPr>
          <a:lstStyle/>
          <a:p>
            <a:r>
              <a:rPr kumimoji="1" lang="en-US" altLang="ja-JP" b="1" dirty="0" smtClean="0"/>
              <a:t>2. Research Design:</a:t>
            </a:r>
            <a:br>
              <a:rPr kumimoji="1" lang="en-US" altLang="ja-JP" b="1" dirty="0" smtClean="0"/>
            </a:br>
            <a:r>
              <a:rPr kumimoji="1" lang="en-US" altLang="ja-JP" sz="4000" dirty="0" smtClean="0"/>
              <a:t>Focus of Investigation: The Teachers, Their Development, and Mediating Context</a:t>
            </a:r>
            <a:endParaRPr kumimoji="1" lang="ja-JP" altLang="en-US" sz="4000" dirty="0"/>
          </a:p>
        </p:txBody>
      </p:sp>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l="19022" t="3316" r="15694" b="18925"/>
          <a:stretch/>
        </p:blipFill>
        <p:spPr>
          <a:xfrm>
            <a:off x="350491" y="2636912"/>
            <a:ext cx="6270164" cy="26642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線吹き出し 1 (枠付き) 9"/>
          <p:cNvSpPr/>
          <p:nvPr/>
        </p:nvSpPr>
        <p:spPr>
          <a:xfrm>
            <a:off x="3080792" y="5517233"/>
            <a:ext cx="2184243" cy="550731"/>
          </a:xfrm>
          <a:prstGeom prst="borderCallout1">
            <a:avLst>
              <a:gd name="adj1" fmla="val 26190"/>
              <a:gd name="adj2" fmla="val -1221"/>
              <a:gd name="adj3" fmla="val 16629"/>
              <a:gd name="adj4" fmla="val -32849"/>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Survival &amp; Discovery </a:t>
            </a:r>
            <a:endParaRPr kumimoji="1" lang="ja-JP" altLang="en-US" dirty="0"/>
          </a:p>
        </p:txBody>
      </p:sp>
      <p:sp>
        <p:nvSpPr>
          <p:cNvPr id="12" name="線吹き出し 1 (枠付き) 11"/>
          <p:cNvSpPr/>
          <p:nvPr/>
        </p:nvSpPr>
        <p:spPr>
          <a:xfrm>
            <a:off x="7644299" y="4653137"/>
            <a:ext cx="2184243" cy="429748"/>
          </a:xfrm>
          <a:prstGeom prst="borderCallout1">
            <a:avLst>
              <a:gd name="adj1" fmla="val 101966"/>
              <a:gd name="adj2" fmla="val 39190"/>
              <a:gd name="adj3" fmla="val 198622"/>
              <a:gd name="adj4" fmla="val -32"/>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Reflective practice</a:t>
            </a:r>
            <a:endParaRPr kumimoji="1" lang="ja-JP" altLang="en-US" dirty="0"/>
          </a:p>
        </p:txBody>
      </p:sp>
      <p:sp>
        <p:nvSpPr>
          <p:cNvPr id="15" name="線吹き出し 1 (枠付き) 14"/>
          <p:cNvSpPr/>
          <p:nvPr/>
        </p:nvSpPr>
        <p:spPr>
          <a:xfrm>
            <a:off x="3080792" y="1772818"/>
            <a:ext cx="1803796" cy="550731"/>
          </a:xfrm>
          <a:prstGeom prst="borderCallout1">
            <a:avLst>
              <a:gd name="adj1" fmla="val 100073"/>
              <a:gd name="adj2" fmla="val 18168"/>
              <a:gd name="adj3" fmla="val 190362"/>
              <a:gd name="adj4" fmla="val 17712"/>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CLT, character development</a:t>
            </a:r>
            <a:endParaRPr kumimoji="1" lang="ja-JP" altLang="en-US" dirty="0"/>
          </a:p>
        </p:txBody>
      </p:sp>
      <p:sp>
        <p:nvSpPr>
          <p:cNvPr id="16" name="線吹き出し 1 (枠付き) 15"/>
          <p:cNvSpPr/>
          <p:nvPr/>
        </p:nvSpPr>
        <p:spPr>
          <a:xfrm>
            <a:off x="5031007" y="1772818"/>
            <a:ext cx="1803796" cy="550731"/>
          </a:xfrm>
          <a:prstGeom prst="borderCallout1">
            <a:avLst>
              <a:gd name="adj1" fmla="val 100073"/>
              <a:gd name="adj2" fmla="val 18168"/>
              <a:gd name="adj3" fmla="val 186642"/>
              <a:gd name="adj4" fmla="val -4434"/>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Social interaction</a:t>
            </a:r>
            <a:endParaRPr kumimoji="1" lang="ja-JP" altLang="en-US" dirty="0"/>
          </a:p>
        </p:txBody>
      </p:sp>
      <p:sp>
        <p:nvSpPr>
          <p:cNvPr id="17" name="線吹き出し 1 (枠付き) 16"/>
          <p:cNvSpPr/>
          <p:nvPr/>
        </p:nvSpPr>
        <p:spPr>
          <a:xfrm>
            <a:off x="6903217" y="3068962"/>
            <a:ext cx="2946693" cy="1054787"/>
          </a:xfrm>
          <a:prstGeom prst="borderCallout1">
            <a:avLst>
              <a:gd name="adj1" fmla="val 100224"/>
              <a:gd name="adj2" fmla="val 54429"/>
              <a:gd name="adj3" fmla="val 150396"/>
              <a:gd name="adj4" fmla="val 5532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Problem identification →</a:t>
            </a:r>
            <a:r>
              <a:rPr lang="en-US" altLang="ja-JP" dirty="0"/>
              <a:t> </a:t>
            </a:r>
            <a:r>
              <a:rPr lang="en-US" altLang="ja-JP" dirty="0" smtClean="0"/>
              <a:t>generating solutions → </a:t>
            </a:r>
          </a:p>
          <a:p>
            <a:pPr algn="ctr"/>
            <a:r>
              <a:rPr lang="en-US" altLang="ja-JP" dirty="0" smtClean="0"/>
              <a:t>testing solutions</a:t>
            </a:r>
            <a:endParaRPr kumimoji="1" lang="en-US" altLang="ja-JP" dirty="0" smtClean="0"/>
          </a:p>
        </p:txBody>
      </p:sp>
      <p:sp>
        <p:nvSpPr>
          <p:cNvPr id="18" name="線吹き出し 1 (枠付き) 17"/>
          <p:cNvSpPr/>
          <p:nvPr/>
        </p:nvSpPr>
        <p:spPr>
          <a:xfrm>
            <a:off x="3002785" y="6286737"/>
            <a:ext cx="2730303" cy="550731"/>
          </a:xfrm>
          <a:prstGeom prst="borderCallout1">
            <a:avLst>
              <a:gd name="adj1" fmla="val 26190"/>
              <a:gd name="adj2" fmla="val -1221"/>
              <a:gd name="adj3" fmla="val -31731"/>
              <a:gd name="adj4" fmla="val -28785"/>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dirty="0"/>
              <a:t>Learning to work with novice teachers</a:t>
            </a:r>
            <a:endParaRPr lang="ja-JP" altLang="en-US" dirty="0"/>
          </a:p>
        </p:txBody>
      </p:sp>
      <p:sp>
        <p:nvSpPr>
          <p:cNvPr id="19" name="線吹き出し 1 (枠付き) 18"/>
          <p:cNvSpPr/>
          <p:nvPr/>
        </p:nvSpPr>
        <p:spPr>
          <a:xfrm>
            <a:off x="194471" y="5445224"/>
            <a:ext cx="2418269" cy="720080"/>
          </a:xfrm>
          <a:prstGeom prst="borderCallout1">
            <a:avLst>
              <a:gd name="adj1" fmla="val -4417"/>
              <a:gd name="adj2" fmla="val 25439"/>
              <a:gd name="adj3" fmla="val -49669"/>
              <a:gd name="adj4" fmla="val 25189"/>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b="1" dirty="0"/>
              <a:t>Novice Teachers </a:t>
            </a:r>
          </a:p>
          <a:p>
            <a:r>
              <a:rPr lang="en-US" altLang="ja-JP" b="1" dirty="0"/>
              <a:t>Teacher of Teachers</a:t>
            </a:r>
          </a:p>
        </p:txBody>
      </p:sp>
      <p:sp>
        <p:nvSpPr>
          <p:cNvPr id="22" name="正方形/長方形 21"/>
          <p:cNvSpPr/>
          <p:nvPr/>
        </p:nvSpPr>
        <p:spPr>
          <a:xfrm>
            <a:off x="5343045" y="5085184"/>
            <a:ext cx="1326147" cy="400110"/>
          </a:xfrm>
          <a:prstGeom prst="rect">
            <a:avLst/>
          </a:prstGeom>
          <a:solidFill>
            <a:schemeClr val="bg1"/>
          </a:solidFill>
          <a:ln>
            <a:solidFill>
              <a:schemeClr val="accent1">
                <a:shade val="50000"/>
              </a:schemeClr>
            </a:solidFill>
          </a:ln>
        </p:spPr>
        <p:txBody>
          <a:bodyPr wrap="square">
            <a:spAutoFit/>
          </a:bodyPr>
          <a:lstStyle/>
          <a:p>
            <a:r>
              <a:rPr lang="en-US" altLang="ja-JP" sz="2000" b="1" dirty="0" smtClean="0"/>
              <a:t>Outcome</a:t>
            </a:r>
            <a:endParaRPr lang="en-US" altLang="ja-JP" sz="2000" dirty="0"/>
          </a:p>
        </p:txBody>
      </p:sp>
      <p:sp>
        <p:nvSpPr>
          <p:cNvPr id="13" name="線吹き出し 1 (枠付き) 12"/>
          <p:cNvSpPr/>
          <p:nvPr/>
        </p:nvSpPr>
        <p:spPr>
          <a:xfrm>
            <a:off x="6903218" y="6307271"/>
            <a:ext cx="2652295" cy="550731"/>
          </a:xfrm>
          <a:prstGeom prst="borderCallout1">
            <a:avLst>
              <a:gd name="adj1" fmla="val 61069"/>
              <a:gd name="adj2" fmla="val -977"/>
              <a:gd name="adj3" fmla="val -11738"/>
              <a:gd name="adj4" fmla="val -206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Active listening</a:t>
            </a:r>
          </a:p>
          <a:p>
            <a:pPr algn="ctr"/>
            <a:r>
              <a:rPr lang="en-US" altLang="ja-JP" dirty="0" smtClean="0"/>
              <a:t>Dialogic discussion</a:t>
            </a:r>
            <a:endParaRPr kumimoji="1" lang="ja-JP" altLang="en-US" dirty="0"/>
          </a:p>
        </p:txBody>
      </p:sp>
      <p:sp>
        <p:nvSpPr>
          <p:cNvPr id="14" name="線吹き出し 1 (枠付き) 13"/>
          <p:cNvSpPr/>
          <p:nvPr/>
        </p:nvSpPr>
        <p:spPr>
          <a:xfrm>
            <a:off x="506506" y="1772818"/>
            <a:ext cx="2184243" cy="550731"/>
          </a:xfrm>
          <a:prstGeom prst="borderCallout1">
            <a:avLst>
              <a:gd name="adj1" fmla="val 103462"/>
              <a:gd name="adj2" fmla="val 20359"/>
              <a:gd name="adj3" fmla="val 192922"/>
              <a:gd name="adj4" fmla="val 5569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Physical vs. </a:t>
            </a:r>
          </a:p>
          <a:p>
            <a:pPr algn="ctr"/>
            <a:r>
              <a:rPr lang="en-US" altLang="ja-JP" dirty="0" smtClean="0"/>
              <a:t>Symbolic</a:t>
            </a:r>
            <a:endParaRPr kumimoji="1" lang="ja-JP" altLang="en-US" dirty="0"/>
          </a:p>
        </p:txBody>
      </p:sp>
      <p:sp>
        <p:nvSpPr>
          <p:cNvPr id="20" name="線吹き出し 1 (枠付き) 19"/>
          <p:cNvSpPr/>
          <p:nvPr/>
        </p:nvSpPr>
        <p:spPr>
          <a:xfrm>
            <a:off x="6669192" y="5517232"/>
            <a:ext cx="2418269" cy="720080"/>
          </a:xfrm>
          <a:prstGeom prst="borderCallout1">
            <a:avLst>
              <a:gd name="adj1" fmla="val -4417"/>
              <a:gd name="adj2" fmla="val 25439"/>
              <a:gd name="adj3" fmla="val -75631"/>
              <a:gd name="adj4" fmla="val -14176"/>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dirty="0"/>
              <a:t>Teacher Development</a:t>
            </a:r>
          </a:p>
          <a:p>
            <a:r>
              <a:rPr lang="en-US" altLang="ja-JP" dirty="0"/>
              <a:t>TOT Development</a:t>
            </a:r>
          </a:p>
        </p:txBody>
      </p:sp>
      <p:sp>
        <p:nvSpPr>
          <p:cNvPr id="3" name="テキスト ボックス 2"/>
          <p:cNvSpPr txBox="1"/>
          <p:nvPr/>
        </p:nvSpPr>
        <p:spPr>
          <a:xfrm>
            <a:off x="4609901" y="3108470"/>
            <a:ext cx="1872208" cy="646331"/>
          </a:xfrm>
          <a:prstGeom prst="rect">
            <a:avLst/>
          </a:prstGeom>
          <a:noFill/>
        </p:spPr>
        <p:txBody>
          <a:bodyPr wrap="square" rtlCol="0">
            <a:spAutoFit/>
          </a:bodyPr>
          <a:lstStyle/>
          <a:p>
            <a:r>
              <a:rPr kumimoji="1" lang="en-US" altLang="ja-JP" dirty="0" smtClean="0"/>
              <a:t>(</a:t>
            </a:r>
            <a:r>
              <a:rPr kumimoji="1" lang="en-US" altLang="ja-JP" dirty="0" err="1" smtClean="0"/>
              <a:t>Lantolf</a:t>
            </a:r>
            <a:r>
              <a:rPr kumimoji="1" lang="en-US" altLang="ja-JP" dirty="0" smtClean="0"/>
              <a:t> &amp; Thorne, 2006)</a:t>
            </a:r>
            <a:endParaRPr kumimoji="1" lang="ja-JP" altLang="en-US" dirty="0"/>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6</a:t>
            </a:fld>
            <a:endParaRPr kumimoji="1" lang="ja-JP" altLang="en-US"/>
          </a:p>
        </p:txBody>
      </p:sp>
    </p:spTree>
    <p:extLst>
      <p:ext uri="{BB962C8B-B14F-4D97-AF65-F5344CB8AC3E}">
        <p14:creationId xmlns:p14="http://schemas.microsoft.com/office/powerpoint/2010/main" val="97630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600" b="1" dirty="0"/>
              <a:t>3</a:t>
            </a:r>
            <a:r>
              <a:rPr kumimoji="1" lang="en-US" altLang="ja-JP" sz="3600" b="1" dirty="0" smtClean="0"/>
              <a:t>. Methods of Data Collection and Analysis:    Critical Incidents </a:t>
            </a:r>
            <a:r>
              <a:rPr kumimoji="1" lang="en-US" altLang="ja-JP" sz="3600" dirty="0" smtClean="0"/>
              <a:t>(Tripp, 1993)</a:t>
            </a:r>
            <a:endParaRPr kumimoji="1" lang="ja-JP" altLang="en-US" sz="3600" dirty="0"/>
          </a:p>
        </p:txBody>
      </p:sp>
      <p:pic>
        <p:nvPicPr>
          <p:cNvPr id="1026" name="Picture 2" descr="C:\Users\HallOffice\AppData\Local\Microsoft\Windows\Temporary Internet Files\Content.IE5\2VH1X41B\MC9003391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841" y="2564904"/>
            <a:ext cx="1702997" cy="1571997"/>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73094" y="4080862"/>
            <a:ext cx="2310408" cy="400110"/>
          </a:xfrm>
          <a:prstGeom prst="rect">
            <a:avLst/>
          </a:prstGeom>
        </p:spPr>
        <p:txBody>
          <a:bodyPr wrap="square">
            <a:spAutoFit/>
          </a:bodyPr>
          <a:lstStyle/>
          <a:p>
            <a:pPr algn="ctr"/>
            <a:r>
              <a:rPr lang="en-US" altLang="ja-JP" sz="2000" b="1" dirty="0"/>
              <a:t>Critical Incidents</a:t>
            </a:r>
          </a:p>
        </p:txBody>
      </p:sp>
      <p:sp>
        <p:nvSpPr>
          <p:cNvPr id="6" name="テキスト ボックス 5"/>
          <p:cNvSpPr txBox="1"/>
          <p:nvPr/>
        </p:nvSpPr>
        <p:spPr>
          <a:xfrm>
            <a:off x="1" y="4280918"/>
            <a:ext cx="2992093" cy="2308324"/>
          </a:xfrm>
          <a:prstGeom prst="rect">
            <a:avLst/>
          </a:prstGeom>
          <a:noFill/>
        </p:spPr>
        <p:txBody>
          <a:bodyPr wrap="square" rtlCol="0">
            <a:spAutoFit/>
          </a:bodyPr>
          <a:lstStyle/>
          <a:p>
            <a:r>
              <a:rPr lang="en-US" altLang="ja-JP" b="1" dirty="0" smtClean="0"/>
              <a:t>In TEFL</a:t>
            </a:r>
          </a:p>
          <a:p>
            <a:r>
              <a:rPr lang="en-US" altLang="ja-JP" dirty="0" smtClean="0"/>
              <a:t>“An unplanned </a:t>
            </a:r>
            <a:r>
              <a:rPr lang="en-US" altLang="ja-JP" dirty="0"/>
              <a:t>and unanticipated event that occurs during a lesson and that serves to trigger insights about some aspect of teaching and </a:t>
            </a:r>
            <a:r>
              <a:rPr lang="en-US" altLang="ja-JP" dirty="0" smtClean="0"/>
              <a:t>learning”</a:t>
            </a:r>
          </a:p>
          <a:p>
            <a:r>
              <a:rPr kumimoji="1" lang="en-US" altLang="ja-JP" dirty="0" smtClean="0"/>
              <a:t>(Richards &amp; Farrell, 2005)</a:t>
            </a:r>
            <a:endParaRPr kumimoji="1" lang="ja-JP" altLang="en-US" dirty="0"/>
          </a:p>
        </p:txBody>
      </p:sp>
      <p:pic>
        <p:nvPicPr>
          <p:cNvPr id="13" name="コンテンツ プレースホルダー 12"/>
          <p:cNvPicPr>
            <a:picLocks noGrp="1" noChangeAspect="1"/>
          </p:cNvPicPr>
          <p:nvPr>
            <p:ph idx="1"/>
          </p:nvPr>
        </p:nvPicPr>
        <p:blipFill rotWithShape="1">
          <a:blip r:embed="rId4" cstate="print">
            <a:extLst>
              <a:ext uri="{28A0092B-C50C-407E-A947-70E740481C1C}">
                <a14:useLocalDpi xmlns:a14="http://schemas.microsoft.com/office/drawing/2010/main" val="0"/>
              </a:ext>
            </a:extLst>
          </a:blip>
          <a:srcRect l="19022" t="3316" r="17540" b="18925"/>
          <a:stretch/>
        </p:blipFill>
        <p:spPr>
          <a:xfrm>
            <a:off x="3146277" y="2460758"/>
            <a:ext cx="6253218" cy="2974322"/>
          </a:xfrm>
          <a:prstGeom prst="rect">
            <a:avLst/>
          </a:prstGeom>
        </p:spPr>
      </p:pic>
      <p:cxnSp>
        <p:nvCxnSpPr>
          <p:cNvPr id="12" name="直線矢印コネクタ 11"/>
          <p:cNvCxnSpPr/>
          <p:nvPr/>
        </p:nvCxnSpPr>
        <p:spPr>
          <a:xfrm>
            <a:off x="1852839" y="3630343"/>
            <a:ext cx="63066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直線矢印コネクタ 7"/>
          <p:cNvCxnSpPr/>
          <p:nvPr/>
        </p:nvCxnSpPr>
        <p:spPr>
          <a:xfrm>
            <a:off x="1852839" y="2924944"/>
            <a:ext cx="63066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テキスト ボックス 13"/>
          <p:cNvSpPr txBox="1"/>
          <p:nvPr/>
        </p:nvSpPr>
        <p:spPr>
          <a:xfrm>
            <a:off x="2992094" y="5435080"/>
            <a:ext cx="6407400" cy="1200329"/>
          </a:xfrm>
          <a:prstGeom prst="rect">
            <a:avLst/>
          </a:prstGeom>
          <a:noFill/>
        </p:spPr>
        <p:txBody>
          <a:bodyPr wrap="square" rtlCol="0">
            <a:spAutoFit/>
          </a:bodyPr>
          <a:lstStyle/>
          <a:p>
            <a:r>
              <a:rPr lang="en-US" altLang="ja-JP" b="1" dirty="0" smtClean="0"/>
              <a:t>In this study:</a:t>
            </a:r>
          </a:p>
          <a:p>
            <a:r>
              <a:rPr lang="en-US" altLang="ja-JP" dirty="0"/>
              <a:t>A</a:t>
            </a:r>
            <a:r>
              <a:rPr lang="en-US" altLang="ja-JP" dirty="0" smtClean="0"/>
              <a:t>n </a:t>
            </a:r>
            <a:r>
              <a:rPr lang="en-US" altLang="ja-JP" dirty="0"/>
              <a:t>event </a:t>
            </a:r>
            <a:r>
              <a:rPr lang="en-US" altLang="ja-JP" dirty="0" smtClean="0"/>
              <a:t>or accumulation of events identified by the teacher or TOT that </a:t>
            </a:r>
            <a:r>
              <a:rPr lang="en-US" altLang="ja-JP" dirty="0"/>
              <a:t>sparked in the teacher a quandary about how to proceed in facilitating student learning. </a:t>
            </a:r>
            <a:endParaRPr kumimoji="1" lang="ja-JP" altLang="en-US" dirty="0"/>
          </a:p>
        </p:txBody>
      </p:sp>
      <p:sp>
        <p:nvSpPr>
          <p:cNvPr id="15" name="正方形/長方形 14"/>
          <p:cNvSpPr/>
          <p:nvPr/>
        </p:nvSpPr>
        <p:spPr>
          <a:xfrm>
            <a:off x="3006817" y="1855135"/>
            <a:ext cx="6563418" cy="3539431"/>
          </a:xfrm>
          <a:prstGeom prst="rect">
            <a:avLst/>
          </a:prstGeom>
          <a:noFill/>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ja-JP" sz="2800" b="1" dirty="0"/>
              <a:t>Critical </a:t>
            </a:r>
            <a:r>
              <a:rPr lang="en-US" altLang="ja-JP" sz="2800" b="1" dirty="0" smtClean="0"/>
              <a:t>Incidents</a:t>
            </a:r>
          </a:p>
          <a:p>
            <a:pPr algn="ctr"/>
            <a:endParaRPr lang="en-US" altLang="ja-JP" sz="2800" b="1" dirty="0"/>
          </a:p>
          <a:p>
            <a:pPr algn="ctr"/>
            <a:endParaRPr lang="en-US" altLang="ja-JP" sz="2800" b="1" dirty="0" smtClean="0"/>
          </a:p>
          <a:p>
            <a:pPr algn="ctr"/>
            <a:endParaRPr lang="en-US" altLang="ja-JP" sz="2800" b="1" dirty="0"/>
          </a:p>
          <a:p>
            <a:pPr algn="ctr"/>
            <a:endParaRPr lang="en-US" altLang="ja-JP" sz="2800" b="1" dirty="0" smtClean="0"/>
          </a:p>
          <a:p>
            <a:pPr algn="ctr"/>
            <a:endParaRPr lang="en-US" altLang="ja-JP" sz="2800" b="1" dirty="0"/>
          </a:p>
          <a:p>
            <a:pPr algn="ctr"/>
            <a:endParaRPr lang="en-US" altLang="ja-JP" sz="2800" b="1" dirty="0" smtClean="0"/>
          </a:p>
          <a:p>
            <a:pPr algn="ctr"/>
            <a:endParaRPr lang="en-US" altLang="ja-JP" sz="2800" b="1" dirty="0"/>
          </a:p>
        </p:txBody>
      </p:sp>
      <p:sp>
        <p:nvSpPr>
          <p:cNvPr id="11" name="線吹き出し 1 (枠付き) 10"/>
          <p:cNvSpPr/>
          <p:nvPr/>
        </p:nvSpPr>
        <p:spPr>
          <a:xfrm>
            <a:off x="123666" y="1315075"/>
            <a:ext cx="2886321" cy="1080120"/>
          </a:xfrm>
          <a:prstGeom prst="borderCallout1">
            <a:avLst>
              <a:gd name="adj1" fmla="val 98440"/>
              <a:gd name="adj2" fmla="val 100512"/>
              <a:gd name="adj3" fmla="val 132392"/>
              <a:gd name="adj4" fmla="val 1433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What artifacts, concepts, activities mediate how teachers handle these dilemmas? </a:t>
            </a:r>
            <a:endParaRPr kumimoji="1" lang="ja-JP" altLang="en-US" dirty="0"/>
          </a:p>
        </p:txBody>
      </p:sp>
      <p:sp>
        <p:nvSpPr>
          <p:cNvPr id="4" name="スライド番号プレースホルダー 3"/>
          <p:cNvSpPr>
            <a:spLocks noGrp="1"/>
          </p:cNvSpPr>
          <p:nvPr>
            <p:ph type="sldNum" sz="quarter" idx="12"/>
          </p:nvPr>
        </p:nvSpPr>
        <p:spPr/>
        <p:txBody>
          <a:bodyPr/>
          <a:lstStyle/>
          <a:p>
            <a:fld id="{423B9EEF-5E22-477A-AD06-62F3F5FBBCC8}" type="slidenum">
              <a:rPr kumimoji="1" lang="ja-JP" altLang="en-US" smtClean="0"/>
              <a:t>7</a:t>
            </a:fld>
            <a:endParaRPr kumimoji="1" lang="ja-JP" altLang="en-US"/>
          </a:p>
        </p:txBody>
      </p:sp>
    </p:spTree>
    <p:extLst>
      <p:ext uri="{BB962C8B-B14F-4D97-AF65-F5344CB8AC3E}">
        <p14:creationId xmlns:p14="http://schemas.microsoft.com/office/powerpoint/2010/main" val="683586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600" b="1" dirty="0"/>
              <a:t>3. Methods of Data Collection and Analysis: </a:t>
            </a:r>
            <a:r>
              <a:rPr lang="en-US" altLang="ja-JP" sz="3600" b="1" dirty="0" smtClean="0"/>
              <a:t>Accumulated Data</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34390282"/>
              </p:ext>
            </p:extLst>
          </p:nvPr>
        </p:nvGraphicFramePr>
        <p:xfrm>
          <a:off x="920552" y="2060848"/>
          <a:ext cx="7688175" cy="2160242"/>
        </p:xfrm>
        <a:graphic>
          <a:graphicData uri="http://schemas.openxmlformats.org/drawingml/2006/table">
            <a:tbl>
              <a:tblPr firstRow="1" firstCol="1" bandRow="1">
                <a:tableStyleId>{22838BEF-8BB2-4498-84A7-C5851F593DF1}</a:tableStyleId>
              </a:tblPr>
              <a:tblGrid>
                <a:gridCol w="1245357"/>
                <a:gridCol w="1640112"/>
                <a:gridCol w="962578"/>
                <a:gridCol w="961446"/>
                <a:gridCol w="961446"/>
                <a:gridCol w="1917236"/>
              </a:tblGrid>
              <a:tr h="1101652">
                <a:tc>
                  <a:txBody>
                    <a:bodyPr/>
                    <a:lstStyle/>
                    <a:p>
                      <a:pPr algn="ctr">
                        <a:spcAft>
                          <a:spcPts val="0"/>
                        </a:spcAft>
                      </a:pPr>
                      <a:r>
                        <a:rPr lang="en-US" sz="1800" dirty="0">
                          <a:effectLst/>
                        </a:rPr>
                        <a:t>Teacher</a:t>
                      </a:r>
                      <a:endParaRPr lang="ja-JP" sz="2000" dirty="0">
                        <a:effectLst/>
                        <a:latin typeface="Times New Roman"/>
                        <a:ea typeface="ＭＳ 明朝"/>
                        <a:cs typeface="Angsana New"/>
                      </a:endParaRPr>
                    </a:p>
                  </a:txBody>
                  <a:tcPr marL="74295" marR="74295" marT="0" marB="0" anchor="ctr"/>
                </a:tc>
                <a:tc>
                  <a:txBody>
                    <a:bodyPr/>
                    <a:lstStyle/>
                    <a:p>
                      <a:pPr algn="ctr">
                        <a:spcAft>
                          <a:spcPts val="0"/>
                        </a:spcAft>
                      </a:pPr>
                      <a:r>
                        <a:rPr lang="en-US" sz="1800" dirty="0">
                          <a:effectLst/>
                        </a:rPr>
                        <a:t>Classes viewed</a:t>
                      </a:r>
                      <a:endParaRPr lang="ja-JP" sz="2000" dirty="0">
                        <a:effectLst/>
                        <a:latin typeface="Times New Roman"/>
                        <a:ea typeface="ＭＳ 明朝"/>
                        <a:cs typeface="Angsana New"/>
                      </a:endParaRPr>
                    </a:p>
                  </a:txBody>
                  <a:tcPr marL="74295" marR="74295" marT="0" marB="0" anchor="ctr"/>
                </a:tc>
                <a:tc>
                  <a:txBody>
                    <a:bodyPr/>
                    <a:lstStyle/>
                    <a:p>
                      <a:pPr algn="ctr">
                        <a:spcAft>
                          <a:spcPts val="0"/>
                        </a:spcAft>
                      </a:pPr>
                      <a:r>
                        <a:rPr lang="en-US" sz="2000" dirty="0">
                          <a:effectLst/>
                        </a:rPr>
                        <a:t>Audio</a:t>
                      </a:r>
                      <a:endParaRPr lang="ja-JP" sz="2000" dirty="0">
                        <a:effectLst/>
                        <a:latin typeface="Times New Roman"/>
                        <a:ea typeface="ＭＳ 明朝"/>
                        <a:cs typeface="Angsana New"/>
                      </a:endParaRPr>
                    </a:p>
                  </a:txBody>
                  <a:tcPr marL="74295" marR="74295" marT="0" marB="0" anchor="ctr"/>
                </a:tc>
                <a:tc>
                  <a:txBody>
                    <a:bodyPr/>
                    <a:lstStyle/>
                    <a:p>
                      <a:pPr algn="ctr">
                        <a:spcAft>
                          <a:spcPts val="0"/>
                        </a:spcAft>
                      </a:pPr>
                      <a:r>
                        <a:rPr lang="en-US" sz="2000" dirty="0">
                          <a:effectLst/>
                        </a:rPr>
                        <a:t>Video</a:t>
                      </a:r>
                      <a:endParaRPr lang="ja-JP" sz="2000" dirty="0">
                        <a:effectLst/>
                        <a:latin typeface="Times New Roman"/>
                        <a:ea typeface="ＭＳ 明朝"/>
                        <a:cs typeface="Angsana New"/>
                      </a:endParaRPr>
                    </a:p>
                  </a:txBody>
                  <a:tcPr marL="74295" marR="74295" marT="0" marB="0" anchor="ctr"/>
                </a:tc>
                <a:tc>
                  <a:txBody>
                    <a:bodyPr/>
                    <a:lstStyle/>
                    <a:p>
                      <a:pPr algn="ctr">
                        <a:spcAft>
                          <a:spcPts val="0"/>
                        </a:spcAft>
                      </a:pPr>
                      <a:r>
                        <a:rPr lang="en-US" sz="2000" dirty="0" smtClean="0">
                          <a:effectLst/>
                        </a:rPr>
                        <a:t>Only Field </a:t>
                      </a:r>
                      <a:r>
                        <a:rPr lang="en-US" sz="2000" dirty="0">
                          <a:effectLst/>
                        </a:rPr>
                        <a:t>N</a:t>
                      </a:r>
                      <a:r>
                        <a:rPr lang="en-US" sz="2000" dirty="0" smtClean="0">
                          <a:effectLst/>
                        </a:rPr>
                        <a:t>otes</a:t>
                      </a:r>
                      <a:endParaRPr lang="ja-JP" sz="2000" dirty="0">
                        <a:effectLst/>
                        <a:latin typeface="Times New Roman"/>
                        <a:ea typeface="ＭＳ 明朝"/>
                        <a:cs typeface="Angsana New"/>
                      </a:endParaRPr>
                    </a:p>
                  </a:txBody>
                  <a:tcPr marL="74295" marR="74295" marT="0" marB="0" anchor="ctr"/>
                </a:tc>
                <a:tc>
                  <a:txBody>
                    <a:bodyPr/>
                    <a:lstStyle/>
                    <a:p>
                      <a:pPr algn="ctr">
                        <a:spcAft>
                          <a:spcPts val="0"/>
                        </a:spcAft>
                      </a:pPr>
                      <a:r>
                        <a:rPr lang="en-US" sz="2000" dirty="0" smtClean="0">
                          <a:effectLst/>
                        </a:rPr>
                        <a:t>Transcriptions + Field Notes</a:t>
                      </a:r>
                      <a:endParaRPr lang="ja-JP" sz="2000" dirty="0">
                        <a:effectLst/>
                        <a:latin typeface="Times New Roman"/>
                        <a:ea typeface="ＭＳ 明朝"/>
                        <a:cs typeface="Angsana New"/>
                      </a:endParaRPr>
                    </a:p>
                  </a:txBody>
                  <a:tcPr marL="74295" marR="74295" marT="0" marB="0" anchor="ctr"/>
                </a:tc>
              </a:tr>
              <a:tr h="367218">
                <a:tc>
                  <a:txBody>
                    <a:bodyPr/>
                    <a:lstStyle/>
                    <a:p>
                      <a:pPr algn="ctr">
                        <a:spcAft>
                          <a:spcPts val="0"/>
                        </a:spcAft>
                      </a:pPr>
                      <a:r>
                        <a:rPr lang="en-US" sz="2000">
                          <a:effectLst/>
                        </a:rPr>
                        <a:t>Maiko</a:t>
                      </a:r>
                      <a:endParaRPr lang="ja-JP" sz="2000">
                        <a:effectLst/>
                        <a:latin typeface="Times New Roman"/>
                        <a:ea typeface="ＭＳ 明朝"/>
                        <a:cs typeface="Angsana New"/>
                      </a:endParaRPr>
                    </a:p>
                  </a:txBody>
                  <a:tcPr marL="74295" marR="74295" marT="0" marB="0"/>
                </a:tc>
                <a:tc>
                  <a:txBody>
                    <a:bodyPr/>
                    <a:lstStyle/>
                    <a:p>
                      <a:pPr algn="ctr">
                        <a:spcAft>
                          <a:spcPts val="0"/>
                        </a:spcAft>
                      </a:pPr>
                      <a:r>
                        <a:rPr lang="en-US" altLang="ja-JP" sz="2000" dirty="0" smtClean="0">
                          <a:effectLst/>
                        </a:rPr>
                        <a:t>9</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sz="2000" dirty="0">
                          <a:effectLst/>
                        </a:rPr>
                        <a:t>4</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altLang="ja-JP" sz="2000" dirty="0" smtClean="0">
                          <a:effectLst/>
                        </a:rPr>
                        <a:t>3</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altLang="ja-JP" sz="2000" dirty="0" smtClean="0">
                          <a:effectLst/>
                          <a:latin typeface="+mn-lt"/>
                          <a:ea typeface="+mn-ea"/>
                          <a:cs typeface="+mn-cs"/>
                        </a:rPr>
                        <a:t>2</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altLang="ja-JP" sz="2000" dirty="0" smtClean="0">
                          <a:effectLst/>
                          <a:latin typeface="+mn-lt"/>
                          <a:ea typeface="+mn-ea"/>
                          <a:cs typeface="+mn-cs"/>
                        </a:rPr>
                        <a:t>7</a:t>
                      </a:r>
                      <a:endParaRPr lang="ja-JP" sz="2000" dirty="0">
                        <a:effectLst/>
                        <a:latin typeface="Times New Roman"/>
                        <a:ea typeface="ＭＳ 明朝"/>
                        <a:cs typeface="Angsana New"/>
                      </a:endParaRPr>
                    </a:p>
                  </a:txBody>
                  <a:tcPr marL="74295" marR="74295" marT="0" marB="0"/>
                </a:tc>
              </a:tr>
              <a:tr h="345686">
                <a:tc>
                  <a:txBody>
                    <a:bodyPr/>
                    <a:lstStyle/>
                    <a:p>
                      <a:pPr algn="ctr">
                        <a:spcAft>
                          <a:spcPts val="0"/>
                        </a:spcAft>
                      </a:pPr>
                      <a:r>
                        <a:rPr lang="en-US" sz="2000">
                          <a:effectLst/>
                        </a:rPr>
                        <a:t>Risa</a:t>
                      </a:r>
                      <a:endParaRPr lang="ja-JP" sz="2000">
                        <a:effectLst/>
                        <a:latin typeface="Times New Roman"/>
                        <a:ea typeface="ＭＳ 明朝"/>
                        <a:cs typeface="Angsana New"/>
                      </a:endParaRPr>
                    </a:p>
                  </a:txBody>
                  <a:tcPr marL="74295" marR="74295" marT="0" marB="0"/>
                </a:tc>
                <a:tc>
                  <a:txBody>
                    <a:bodyPr/>
                    <a:lstStyle/>
                    <a:p>
                      <a:pPr algn="ctr">
                        <a:spcAft>
                          <a:spcPts val="0"/>
                        </a:spcAft>
                      </a:pPr>
                      <a:r>
                        <a:rPr lang="en-US" altLang="ja-JP" sz="2000" dirty="0" smtClean="0">
                          <a:effectLst/>
                        </a:rPr>
                        <a:t>9</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sz="2000" dirty="0">
                          <a:effectLst/>
                        </a:rPr>
                        <a:t>5</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altLang="ja-JP" sz="2000" dirty="0" smtClean="0">
                          <a:effectLst/>
                        </a:rPr>
                        <a:t>2</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sz="2000" dirty="0">
                          <a:effectLst/>
                        </a:rPr>
                        <a:t>2</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altLang="ja-JP" sz="2000" dirty="0" smtClean="0">
                          <a:effectLst/>
                        </a:rPr>
                        <a:t>7</a:t>
                      </a:r>
                      <a:endParaRPr lang="ja-JP" sz="2000" dirty="0">
                        <a:effectLst/>
                        <a:latin typeface="Times New Roman"/>
                        <a:ea typeface="ＭＳ 明朝"/>
                        <a:cs typeface="Angsana New"/>
                      </a:endParaRPr>
                    </a:p>
                  </a:txBody>
                  <a:tcPr marL="74295" marR="74295" marT="0" marB="0"/>
                </a:tc>
              </a:tr>
              <a:tr h="345686">
                <a:tc>
                  <a:txBody>
                    <a:bodyPr/>
                    <a:lstStyle/>
                    <a:p>
                      <a:pPr algn="ctr">
                        <a:spcAft>
                          <a:spcPts val="0"/>
                        </a:spcAft>
                      </a:pPr>
                      <a:r>
                        <a:rPr lang="en-US" sz="2000">
                          <a:effectLst/>
                        </a:rPr>
                        <a:t>Yuta</a:t>
                      </a:r>
                      <a:endParaRPr lang="ja-JP" sz="2000">
                        <a:effectLst/>
                        <a:latin typeface="Times New Roman"/>
                        <a:ea typeface="ＭＳ 明朝"/>
                        <a:cs typeface="Angsana New"/>
                      </a:endParaRPr>
                    </a:p>
                  </a:txBody>
                  <a:tcPr marL="74295" marR="74295" marT="0" marB="0"/>
                </a:tc>
                <a:tc>
                  <a:txBody>
                    <a:bodyPr/>
                    <a:lstStyle/>
                    <a:p>
                      <a:pPr algn="ctr">
                        <a:spcAft>
                          <a:spcPts val="0"/>
                        </a:spcAft>
                      </a:pPr>
                      <a:r>
                        <a:rPr lang="en-US" sz="2000">
                          <a:effectLst/>
                        </a:rPr>
                        <a:t>8</a:t>
                      </a:r>
                      <a:endParaRPr lang="ja-JP" sz="2000">
                        <a:effectLst/>
                        <a:latin typeface="Times New Roman"/>
                        <a:ea typeface="ＭＳ 明朝"/>
                        <a:cs typeface="Angsana New"/>
                      </a:endParaRPr>
                    </a:p>
                  </a:txBody>
                  <a:tcPr marL="74295" marR="74295" marT="0" marB="0"/>
                </a:tc>
                <a:tc>
                  <a:txBody>
                    <a:bodyPr/>
                    <a:lstStyle/>
                    <a:p>
                      <a:pPr algn="ctr">
                        <a:spcAft>
                          <a:spcPts val="0"/>
                        </a:spcAft>
                      </a:pPr>
                      <a:r>
                        <a:rPr lang="en-US" sz="2000" dirty="0">
                          <a:effectLst/>
                        </a:rPr>
                        <a:t>4</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sz="2000" dirty="0">
                          <a:effectLst/>
                        </a:rPr>
                        <a:t>0</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sz="2000" dirty="0">
                          <a:effectLst/>
                        </a:rPr>
                        <a:t>4</a:t>
                      </a:r>
                      <a:endParaRPr lang="ja-JP" sz="2000" dirty="0">
                        <a:effectLst/>
                        <a:latin typeface="Times New Roman"/>
                        <a:ea typeface="ＭＳ 明朝"/>
                        <a:cs typeface="Angsana New"/>
                      </a:endParaRPr>
                    </a:p>
                  </a:txBody>
                  <a:tcPr marL="74295" marR="74295" marT="0" marB="0"/>
                </a:tc>
                <a:tc>
                  <a:txBody>
                    <a:bodyPr/>
                    <a:lstStyle/>
                    <a:p>
                      <a:pPr algn="ctr">
                        <a:spcAft>
                          <a:spcPts val="0"/>
                        </a:spcAft>
                      </a:pPr>
                      <a:r>
                        <a:rPr lang="en-US" sz="2000" dirty="0">
                          <a:effectLst/>
                        </a:rPr>
                        <a:t>4</a:t>
                      </a:r>
                      <a:endParaRPr lang="ja-JP" sz="2000" dirty="0">
                        <a:effectLst/>
                        <a:latin typeface="Times New Roman"/>
                        <a:ea typeface="ＭＳ 明朝"/>
                        <a:cs typeface="Angsana New"/>
                      </a:endParaRPr>
                    </a:p>
                  </a:txBody>
                  <a:tcPr marL="74295" marR="74295" marT="0" marB="0"/>
                </a:tc>
              </a:tr>
            </a:tbl>
          </a:graphicData>
        </a:graphic>
      </p:graphicFrame>
      <p:sp>
        <p:nvSpPr>
          <p:cNvPr id="5" name="テキスト ボックス 4"/>
          <p:cNvSpPr txBox="1"/>
          <p:nvPr/>
        </p:nvSpPr>
        <p:spPr>
          <a:xfrm>
            <a:off x="560512" y="1412776"/>
            <a:ext cx="8424936" cy="461665"/>
          </a:xfrm>
          <a:prstGeom prst="rect">
            <a:avLst/>
          </a:prstGeom>
          <a:noFill/>
        </p:spPr>
        <p:txBody>
          <a:bodyPr wrap="square" rtlCol="0">
            <a:spAutoFit/>
          </a:bodyPr>
          <a:lstStyle/>
          <a:p>
            <a:pPr algn="ctr"/>
            <a:r>
              <a:rPr kumimoji="1" lang="en-US" altLang="ja-JP" sz="2400" b="1" dirty="0" smtClean="0"/>
              <a:t>Classes viewed between October, 2013 and May, 2014</a:t>
            </a:r>
            <a:endParaRPr kumimoji="1" lang="ja-JP" altLang="en-US" sz="2400" b="1" dirty="0"/>
          </a:p>
        </p:txBody>
      </p:sp>
      <p:graphicFrame>
        <p:nvGraphicFramePr>
          <p:cNvPr id="6" name="表 5"/>
          <p:cNvGraphicFramePr>
            <a:graphicFrameLocks noGrp="1"/>
          </p:cNvGraphicFramePr>
          <p:nvPr>
            <p:extLst>
              <p:ext uri="{D42A27DB-BD31-4B8C-83A1-F6EECF244321}">
                <p14:modId xmlns:p14="http://schemas.microsoft.com/office/powerpoint/2010/main" val="3398820894"/>
              </p:ext>
            </p:extLst>
          </p:nvPr>
        </p:nvGraphicFramePr>
        <p:xfrm>
          <a:off x="848544" y="5013176"/>
          <a:ext cx="7747607" cy="1645920"/>
        </p:xfrm>
        <a:graphic>
          <a:graphicData uri="http://schemas.openxmlformats.org/drawingml/2006/table">
            <a:tbl>
              <a:tblPr firstRow="1" firstCol="1" bandRow="1">
                <a:tableStyleId>{22838BEF-8BB2-4498-84A7-C5851F593DF1}</a:tableStyleId>
              </a:tblPr>
              <a:tblGrid>
                <a:gridCol w="1074592"/>
                <a:gridCol w="1553815"/>
                <a:gridCol w="1798796"/>
                <a:gridCol w="1798796"/>
                <a:gridCol w="1521608"/>
              </a:tblGrid>
              <a:tr h="548640">
                <a:tc>
                  <a:txBody>
                    <a:bodyPr/>
                    <a:lstStyle/>
                    <a:p>
                      <a:pPr algn="ctr">
                        <a:spcAft>
                          <a:spcPts val="0"/>
                        </a:spcAft>
                      </a:pPr>
                      <a:r>
                        <a:rPr lang="en-US" sz="1600" dirty="0">
                          <a:effectLst/>
                        </a:rPr>
                        <a:t>Teacher</a:t>
                      </a:r>
                      <a:endParaRPr lang="ja-JP" sz="1800" dirty="0">
                        <a:effectLst/>
                        <a:latin typeface="Times New Roman"/>
                        <a:ea typeface="ＭＳ 明朝"/>
                        <a:cs typeface="Angsana New"/>
                      </a:endParaRPr>
                    </a:p>
                  </a:txBody>
                  <a:tcPr marL="74295" marR="74295" marT="0" marB="0" anchor="ctr"/>
                </a:tc>
                <a:tc>
                  <a:txBody>
                    <a:bodyPr/>
                    <a:lstStyle/>
                    <a:p>
                      <a:pPr algn="ctr">
                        <a:spcAft>
                          <a:spcPts val="0"/>
                        </a:spcAft>
                      </a:pPr>
                      <a:r>
                        <a:rPr lang="en-US" sz="1600" dirty="0">
                          <a:effectLst/>
                        </a:rPr>
                        <a:t>Interviews</a:t>
                      </a:r>
                      <a:endParaRPr lang="ja-JP" sz="1800" dirty="0">
                        <a:effectLst/>
                        <a:latin typeface="Times New Roman"/>
                        <a:ea typeface="ＭＳ 明朝"/>
                        <a:cs typeface="Angsana New"/>
                      </a:endParaRPr>
                    </a:p>
                  </a:txBody>
                  <a:tcPr marL="74295" marR="74295" marT="0" marB="0" anchor="ctr"/>
                </a:tc>
                <a:tc>
                  <a:txBody>
                    <a:bodyPr/>
                    <a:lstStyle/>
                    <a:p>
                      <a:pPr algn="ctr">
                        <a:spcAft>
                          <a:spcPts val="0"/>
                        </a:spcAft>
                      </a:pPr>
                      <a:r>
                        <a:rPr lang="en-US" sz="1800" dirty="0">
                          <a:effectLst/>
                        </a:rPr>
                        <a:t>Audio</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dirty="0">
                          <a:effectLst/>
                        </a:rPr>
                        <a:t>Transcriptions</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dirty="0" smtClean="0">
                          <a:effectLst/>
                        </a:rPr>
                        <a:t>Notes</a:t>
                      </a:r>
                      <a:endParaRPr lang="ja-JP" sz="1800" dirty="0">
                        <a:effectLst/>
                        <a:latin typeface="Times New Roman"/>
                        <a:ea typeface="ＭＳ 明朝"/>
                        <a:cs typeface="Angsana New"/>
                      </a:endParaRPr>
                    </a:p>
                  </a:txBody>
                  <a:tcPr marL="74295" marR="74295" marT="0" marB="0"/>
                </a:tc>
              </a:tr>
              <a:tr h="548640">
                <a:tc>
                  <a:txBody>
                    <a:bodyPr/>
                    <a:lstStyle/>
                    <a:p>
                      <a:pPr algn="ctr">
                        <a:spcAft>
                          <a:spcPts val="0"/>
                        </a:spcAft>
                      </a:pPr>
                      <a:r>
                        <a:rPr lang="en-US" sz="1800">
                          <a:effectLst/>
                        </a:rPr>
                        <a:t>Maiko</a:t>
                      </a:r>
                      <a:endParaRPr lang="ja-JP" sz="1800">
                        <a:effectLst/>
                        <a:latin typeface="Times New Roman"/>
                        <a:ea typeface="ＭＳ 明朝"/>
                        <a:cs typeface="Angsana New"/>
                      </a:endParaRPr>
                    </a:p>
                  </a:txBody>
                  <a:tcPr marL="74295" marR="74295" marT="0" marB="0"/>
                </a:tc>
                <a:tc>
                  <a:txBody>
                    <a:bodyPr/>
                    <a:lstStyle/>
                    <a:p>
                      <a:pPr algn="ctr">
                        <a:spcAft>
                          <a:spcPts val="0"/>
                        </a:spcAft>
                      </a:pPr>
                      <a:r>
                        <a:rPr lang="en-US" altLang="ja-JP" sz="1800" dirty="0" smtClean="0">
                          <a:effectLst/>
                        </a:rPr>
                        <a:t>8</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dirty="0" smtClean="0">
                          <a:effectLst/>
                        </a:rPr>
                        <a:t>8</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dirty="0" smtClean="0">
                          <a:effectLst/>
                        </a:rPr>
                        <a:t>8</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a:effectLst/>
                        </a:rPr>
                        <a:t> </a:t>
                      </a:r>
                      <a:endParaRPr lang="ja-JP" sz="1800">
                        <a:effectLst/>
                        <a:latin typeface="Times New Roman"/>
                        <a:ea typeface="ＭＳ 明朝"/>
                        <a:cs typeface="Angsana New"/>
                      </a:endParaRPr>
                    </a:p>
                  </a:txBody>
                  <a:tcPr marL="74295" marR="74295" marT="0" marB="0"/>
                </a:tc>
              </a:tr>
              <a:tr h="274320">
                <a:tc>
                  <a:txBody>
                    <a:bodyPr/>
                    <a:lstStyle/>
                    <a:p>
                      <a:pPr algn="ctr">
                        <a:spcAft>
                          <a:spcPts val="0"/>
                        </a:spcAft>
                      </a:pPr>
                      <a:r>
                        <a:rPr lang="en-US" sz="1800">
                          <a:effectLst/>
                        </a:rPr>
                        <a:t>Risa</a:t>
                      </a:r>
                      <a:endParaRPr lang="ja-JP" sz="1800">
                        <a:effectLst/>
                        <a:latin typeface="Times New Roman"/>
                        <a:ea typeface="ＭＳ 明朝"/>
                        <a:cs typeface="Angsana New"/>
                      </a:endParaRPr>
                    </a:p>
                  </a:txBody>
                  <a:tcPr marL="74295" marR="74295" marT="0" marB="0"/>
                </a:tc>
                <a:tc>
                  <a:txBody>
                    <a:bodyPr/>
                    <a:lstStyle/>
                    <a:p>
                      <a:pPr algn="ctr">
                        <a:spcAft>
                          <a:spcPts val="0"/>
                        </a:spcAft>
                      </a:pPr>
                      <a:r>
                        <a:rPr lang="en-US" altLang="ja-JP" sz="1800" dirty="0" smtClean="0">
                          <a:effectLst/>
                        </a:rPr>
                        <a:t>8</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dirty="0" smtClean="0">
                          <a:effectLst/>
                        </a:rPr>
                        <a:t>8</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dirty="0" smtClean="0">
                          <a:effectLst/>
                        </a:rPr>
                        <a:t>8</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a:effectLst/>
                        </a:rPr>
                        <a:t> </a:t>
                      </a:r>
                      <a:endParaRPr lang="ja-JP" sz="1800">
                        <a:effectLst/>
                        <a:latin typeface="Times New Roman"/>
                        <a:ea typeface="ＭＳ 明朝"/>
                        <a:cs typeface="Angsana New"/>
                      </a:endParaRPr>
                    </a:p>
                  </a:txBody>
                  <a:tcPr marL="74295" marR="74295" marT="0" marB="0"/>
                </a:tc>
              </a:tr>
              <a:tr h="274320">
                <a:tc>
                  <a:txBody>
                    <a:bodyPr/>
                    <a:lstStyle/>
                    <a:p>
                      <a:pPr algn="ctr">
                        <a:spcAft>
                          <a:spcPts val="0"/>
                        </a:spcAft>
                      </a:pPr>
                      <a:r>
                        <a:rPr lang="en-US" sz="1800">
                          <a:effectLst/>
                        </a:rPr>
                        <a:t>Yuta</a:t>
                      </a:r>
                      <a:endParaRPr lang="ja-JP" sz="1800">
                        <a:effectLst/>
                        <a:latin typeface="Times New Roman"/>
                        <a:ea typeface="ＭＳ 明朝"/>
                        <a:cs typeface="Angsana New"/>
                      </a:endParaRPr>
                    </a:p>
                  </a:txBody>
                  <a:tcPr marL="74295" marR="74295" marT="0" marB="0"/>
                </a:tc>
                <a:tc>
                  <a:txBody>
                    <a:bodyPr/>
                    <a:lstStyle/>
                    <a:p>
                      <a:pPr algn="ctr">
                        <a:spcAft>
                          <a:spcPts val="0"/>
                        </a:spcAft>
                      </a:pPr>
                      <a:r>
                        <a:rPr lang="en-US" sz="1800">
                          <a:effectLst/>
                        </a:rPr>
                        <a:t>7</a:t>
                      </a:r>
                      <a:endParaRPr lang="ja-JP" sz="1800">
                        <a:effectLst/>
                        <a:latin typeface="Times New Roman"/>
                        <a:ea typeface="ＭＳ 明朝"/>
                        <a:cs typeface="Angsana New"/>
                      </a:endParaRPr>
                    </a:p>
                  </a:txBody>
                  <a:tcPr marL="74295" marR="74295" marT="0" marB="0"/>
                </a:tc>
                <a:tc>
                  <a:txBody>
                    <a:bodyPr/>
                    <a:lstStyle/>
                    <a:p>
                      <a:pPr algn="ctr">
                        <a:spcAft>
                          <a:spcPts val="0"/>
                        </a:spcAft>
                      </a:pPr>
                      <a:r>
                        <a:rPr lang="en-US" sz="1800" dirty="0">
                          <a:effectLst/>
                        </a:rPr>
                        <a:t>5</a:t>
                      </a:r>
                      <a:endParaRPr lang="ja-JP" sz="1800" dirty="0">
                        <a:effectLst/>
                        <a:latin typeface="Times New Roman"/>
                        <a:ea typeface="ＭＳ 明朝"/>
                        <a:cs typeface="Angsana New"/>
                      </a:endParaRPr>
                    </a:p>
                  </a:txBody>
                  <a:tcPr marL="74295" marR="74295" marT="0" marB="0"/>
                </a:tc>
                <a:tc>
                  <a:txBody>
                    <a:bodyPr/>
                    <a:lstStyle/>
                    <a:p>
                      <a:pPr algn="ctr">
                        <a:spcAft>
                          <a:spcPts val="0"/>
                        </a:spcAft>
                      </a:pPr>
                      <a:r>
                        <a:rPr lang="en-US" sz="1800">
                          <a:effectLst/>
                        </a:rPr>
                        <a:t>5</a:t>
                      </a:r>
                      <a:endParaRPr lang="ja-JP" sz="1800">
                        <a:effectLst/>
                        <a:latin typeface="Times New Roman"/>
                        <a:ea typeface="ＭＳ 明朝"/>
                        <a:cs typeface="Angsana New"/>
                      </a:endParaRPr>
                    </a:p>
                  </a:txBody>
                  <a:tcPr marL="74295" marR="74295" marT="0" marB="0"/>
                </a:tc>
                <a:tc>
                  <a:txBody>
                    <a:bodyPr/>
                    <a:lstStyle/>
                    <a:p>
                      <a:pPr algn="ctr">
                        <a:spcAft>
                          <a:spcPts val="0"/>
                        </a:spcAft>
                      </a:pPr>
                      <a:r>
                        <a:rPr lang="en-US" sz="1800" dirty="0">
                          <a:effectLst/>
                        </a:rPr>
                        <a:t>2</a:t>
                      </a:r>
                      <a:endParaRPr lang="ja-JP" sz="1800" dirty="0">
                        <a:effectLst/>
                        <a:latin typeface="Times New Roman"/>
                        <a:ea typeface="ＭＳ 明朝"/>
                        <a:cs typeface="Angsana New"/>
                      </a:endParaRPr>
                    </a:p>
                  </a:txBody>
                  <a:tcPr marL="74295" marR="74295" marT="0" marB="0"/>
                </a:tc>
              </a:tr>
            </a:tbl>
          </a:graphicData>
        </a:graphic>
      </p:graphicFrame>
      <p:sp>
        <p:nvSpPr>
          <p:cNvPr id="7" name="テキスト ボックス 6"/>
          <p:cNvSpPr txBox="1"/>
          <p:nvPr/>
        </p:nvSpPr>
        <p:spPr>
          <a:xfrm>
            <a:off x="560512" y="4437112"/>
            <a:ext cx="8424936" cy="461665"/>
          </a:xfrm>
          <a:prstGeom prst="rect">
            <a:avLst/>
          </a:prstGeom>
          <a:noFill/>
        </p:spPr>
        <p:txBody>
          <a:bodyPr wrap="square" rtlCol="0">
            <a:spAutoFit/>
          </a:bodyPr>
          <a:lstStyle/>
          <a:p>
            <a:pPr algn="ctr"/>
            <a:r>
              <a:rPr kumimoji="1" lang="en-US" altLang="ja-JP" sz="2400" b="1" dirty="0" smtClean="0"/>
              <a:t>Interviews Conducted Between October, 2013 and May, 2014</a:t>
            </a:r>
            <a:endParaRPr kumimoji="1" lang="ja-JP" altLang="en-US" sz="2400" b="1" dirty="0"/>
          </a:p>
        </p:txBody>
      </p:sp>
      <p:sp>
        <p:nvSpPr>
          <p:cNvPr id="3" name="スライド番号プレースホルダー 2"/>
          <p:cNvSpPr>
            <a:spLocks noGrp="1"/>
          </p:cNvSpPr>
          <p:nvPr>
            <p:ph type="sldNum" sz="quarter" idx="12"/>
          </p:nvPr>
        </p:nvSpPr>
        <p:spPr/>
        <p:txBody>
          <a:bodyPr/>
          <a:lstStyle/>
          <a:p>
            <a:fld id="{423B9EEF-5E22-477A-AD06-62F3F5FBBCC8}" type="slidenum">
              <a:rPr kumimoji="1" lang="ja-JP" altLang="en-US" smtClean="0"/>
              <a:t>8</a:t>
            </a:fld>
            <a:endParaRPr kumimoji="1" lang="ja-JP" altLang="en-US"/>
          </a:p>
        </p:txBody>
      </p:sp>
    </p:spTree>
    <p:extLst>
      <p:ext uri="{BB962C8B-B14F-4D97-AF65-F5344CB8AC3E}">
        <p14:creationId xmlns:p14="http://schemas.microsoft.com/office/powerpoint/2010/main" val="3498613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b="1" dirty="0"/>
              <a:t>3. Methods of Data Collection and Analysis</a:t>
            </a:r>
            <a:r>
              <a:rPr lang="en-US" altLang="ja-JP" sz="3200" b="1" dirty="0" smtClean="0"/>
              <a:t>:</a:t>
            </a:r>
            <a:br>
              <a:rPr lang="en-US" altLang="ja-JP" sz="3200" b="1" dirty="0" smtClean="0"/>
            </a:br>
            <a:r>
              <a:rPr lang="en-US" altLang="ja-JP" sz="3200" b="1" dirty="0" smtClean="0"/>
              <a:t>Identify and Analyze Critical Incidents</a:t>
            </a:r>
            <a:endParaRPr kumimoji="1" lang="ja-JP" altLang="en-US" sz="3200" dirty="0"/>
          </a:p>
        </p:txBody>
      </p:sp>
      <p:sp>
        <p:nvSpPr>
          <p:cNvPr id="3" name="コンテンツ プレースホルダー 2"/>
          <p:cNvSpPr>
            <a:spLocks noGrp="1"/>
          </p:cNvSpPr>
          <p:nvPr>
            <p:ph idx="1"/>
          </p:nvPr>
        </p:nvSpPr>
        <p:spPr>
          <a:xfrm>
            <a:off x="495300" y="1600201"/>
            <a:ext cx="8915400" cy="3484984"/>
          </a:xfrm>
        </p:spPr>
        <p:txBody>
          <a:bodyPr>
            <a:normAutofit fontScale="92500" lnSpcReduction="20000"/>
          </a:bodyPr>
          <a:lstStyle/>
          <a:p>
            <a:pPr marL="514350" indent="-514350">
              <a:buFont typeface="+mj-lt"/>
              <a:buAutoNum type="arabicPeriod"/>
            </a:pPr>
            <a:r>
              <a:rPr kumimoji="1" lang="en-US" altLang="ja-JP" dirty="0" smtClean="0"/>
              <a:t>Identify critical incidents </a:t>
            </a:r>
          </a:p>
          <a:p>
            <a:pPr marL="914400" lvl="1" indent="-514350"/>
            <a:r>
              <a:rPr lang="en-US" altLang="ja-JP" dirty="0"/>
              <a:t>Anything unanticipated that occurred in the </a:t>
            </a:r>
            <a:r>
              <a:rPr lang="en-US" altLang="ja-JP" dirty="0" smtClean="0"/>
              <a:t>class</a:t>
            </a:r>
            <a:endParaRPr kumimoji="1" lang="en-US" altLang="ja-JP" dirty="0" smtClean="0"/>
          </a:p>
          <a:p>
            <a:pPr marL="914400" lvl="1" indent="-514350"/>
            <a:r>
              <a:rPr kumimoji="1" lang="en-US" altLang="ja-JP" dirty="0" smtClean="0"/>
              <a:t>Identified by teacher or </a:t>
            </a:r>
            <a:r>
              <a:rPr lang="en-US" altLang="ja-JP" dirty="0" smtClean="0"/>
              <a:t>researcher (</a:t>
            </a:r>
            <a:r>
              <a:rPr lang="en-US" altLang="ja-JP" dirty="0" err="1" smtClean="0"/>
              <a:t>Angelides</a:t>
            </a:r>
            <a:r>
              <a:rPr lang="en-US" altLang="ja-JP" dirty="0" smtClean="0"/>
              <a:t>, 2001)</a:t>
            </a:r>
            <a:endParaRPr kumimoji="1" lang="en-US" altLang="ja-JP" dirty="0" smtClean="0"/>
          </a:p>
          <a:p>
            <a:pPr marL="514350" indent="-514350">
              <a:buFont typeface="+mj-lt"/>
              <a:buAutoNum type="arabicPeriod"/>
            </a:pPr>
            <a:r>
              <a:rPr lang="en-US" altLang="ja-JP" dirty="0" smtClean="0"/>
              <a:t>Probe critical incidents with teacher (in interview)</a:t>
            </a:r>
          </a:p>
          <a:p>
            <a:pPr marL="914400" lvl="1" indent="-514350"/>
            <a:r>
              <a:rPr lang="en-US" altLang="ja-JP" dirty="0"/>
              <a:t>c</a:t>
            </a:r>
            <a:r>
              <a:rPr lang="en-US" altLang="ja-JP" dirty="0" smtClean="0"/>
              <a:t>ause, significance, resolution </a:t>
            </a:r>
          </a:p>
          <a:p>
            <a:pPr marL="514350" indent="-514350">
              <a:buFont typeface="+mj-lt"/>
              <a:buAutoNum type="arabicPeriod"/>
            </a:pPr>
            <a:r>
              <a:rPr lang="en-US" altLang="ja-JP" dirty="0" smtClean="0"/>
              <a:t>Interpret an accumulation of critical incidents (What are the major dilemmas the teachers faced, how did they resolve them, and how did they change?)</a:t>
            </a:r>
          </a:p>
        </p:txBody>
      </p:sp>
      <p:pic>
        <p:nvPicPr>
          <p:cNvPr id="4" name="図 3"/>
          <p:cNvPicPr>
            <a:picLocks noChangeAspect="1"/>
          </p:cNvPicPr>
          <p:nvPr/>
        </p:nvPicPr>
        <p:blipFill rotWithShape="1">
          <a:blip r:embed="rId3" cstate="print">
            <a:extLst>
              <a:ext uri="{28A0092B-C50C-407E-A947-70E740481C1C}">
                <a14:useLocalDpi xmlns:a14="http://schemas.microsoft.com/office/drawing/2010/main" val="0"/>
              </a:ext>
            </a:extLst>
          </a:blip>
          <a:srcRect l="19022" t="3316" r="15694" b="18925"/>
          <a:stretch/>
        </p:blipFill>
        <p:spPr>
          <a:xfrm>
            <a:off x="2846768" y="5024954"/>
            <a:ext cx="4397956" cy="1833046"/>
          </a:xfrm>
          <a:prstGeom prst="rect">
            <a:avLst/>
          </a:prstGeom>
        </p:spPr>
      </p:pic>
      <p:sp>
        <p:nvSpPr>
          <p:cNvPr id="5" name="スライド番号プレースホルダー 4"/>
          <p:cNvSpPr>
            <a:spLocks noGrp="1"/>
          </p:cNvSpPr>
          <p:nvPr>
            <p:ph type="sldNum" sz="quarter" idx="12"/>
          </p:nvPr>
        </p:nvSpPr>
        <p:spPr/>
        <p:txBody>
          <a:bodyPr/>
          <a:lstStyle/>
          <a:p>
            <a:fld id="{423B9EEF-5E22-477A-AD06-62F3F5FBBCC8}" type="slidenum">
              <a:rPr kumimoji="1" lang="ja-JP" altLang="en-US" smtClean="0"/>
              <a:t>9</a:t>
            </a:fld>
            <a:endParaRPr kumimoji="1" lang="ja-JP" altLang="en-US"/>
          </a:p>
        </p:txBody>
      </p:sp>
    </p:spTree>
    <p:extLst>
      <p:ext uri="{BB962C8B-B14F-4D97-AF65-F5344CB8AC3E}">
        <p14:creationId xmlns:p14="http://schemas.microsoft.com/office/powerpoint/2010/main" val="2860432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2247</TotalTime>
  <Words>1453</Words>
  <Application>Microsoft Office PowerPoint</Application>
  <PresentationFormat>A4 210 x 297 mm</PresentationFormat>
  <Paragraphs>249</Paragraphs>
  <Slides>13</Slides>
  <Notes>8</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Conducting reflexive ethnography on three novice English teachers in Japan: its impact on the researcher and the researched </vt:lpstr>
      <vt:lpstr>Conducting reflexive ethnography on three novice English teachers in Japan: its impact on the researcher and the researched</vt:lpstr>
      <vt:lpstr>Researcher Background and Today’s Purpose</vt:lpstr>
      <vt:lpstr>2. Research Design  Framework of inquiry: Linguistic Ethnography</vt:lpstr>
      <vt:lpstr>2. Research Design: Participants</vt:lpstr>
      <vt:lpstr>2. Research Design: Focus of Investigation: The Teachers, Their Development, and Mediating Context</vt:lpstr>
      <vt:lpstr>3. Methods of Data Collection and Analysis:    Critical Incidents (Tripp, 1993)</vt:lpstr>
      <vt:lpstr>3. Methods of Data Collection and Analysis: Accumulated Data</vt:lpstr>
      <vt:lpstr>3. Methods of Data Collection and Analysis: Identify and Analyze Critical Incidents</vt:lpstr>
      <vt:lpstr>4. Issues in Collaboratively Collecting and Interpreting Critical Incidents</vt:lpstr>
      <vt:lpstr>4. Issues in Collaboratively Conducting this Linguistic Ethnography using CIs</vt:lpstr>
      <vt:lpstr>5. Impact on the Researcher and Researched</vt:lpstr>
      <vt:lpstr>References</vt:lpstr>
    </vt:vector>
  </TitlesOfParts>
  <Company>UNITCOM 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HallOffice</dc:creator>
  <cp:lastModifiedBy>HallOffice</cp:lastModifiedBy>
  <cp:revision>86</cp:revision>
  <cp:lastPrinted>2014-06-09T04:34:34Z</cp:lastPrinted>
  <dcterms:created xsi:type="dcterms:W3CDTF">2014-05-27T07:55:44Z</dcterms:created>
  <dcterms:modified xsi:type="dcterms:W3CDTF">2014-06-27T06:30:43Z</dcterms:modified>
</cp:coreProperties>
</file>